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0" r:id="rId2"/>
    <p:sldId id="256" r:id="rId3"/>
    <p:sldId id="257" r:id="rId4"/>
    <p:sldId id="258" r:id="rId5"/>
    <p:sldId id="259" r:id="rId6"/>
    <p:sldId id="260" r:id="rId7"/>
    <p:sldId id="261" r:id="rId8"/>
    <p:sldId id="262" r:id="rId9"/>
    <p:sldId id="263" r:id="rId10"/>
    <p:sldId id="264" r:id="rId11"/>
    <p:sldId id="267" r:id="rId12"/>
    <p:sldId id="265" r:id="rId13"/>
    <p:sldId id="266" r:id="rId14"/>
    <p:sldId id="268"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4657"/>
  </p:normalViewPr>
  <p:slideViewPr>
    <p:cSldViewPr snapToGrid="0" snapToObjects="1">
      <p:cViewPr>
        <p:scale>
          <a:sx n="34" d="100"/>
          <a:sy n="34" d="100"/>
        </p:scale>
        <p:origin x="2896" y="27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05B2A-F50D-4D40-AEF5-D53A00FE542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07FE4D4-AF55-D54E-BDB8-288C866AB1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AF816DD-B4A9-E544-9C79-B718CD97A43D}"/>
              </a:ext>
            </a:extLst>
          </p:cNvPr>
          <p:cNvSpPr>
            <a:spLocks noGrp="1"/>
          </p:cNvSpPr>
          <p:nvPr>
            <p:ph type="dt" sz="half" idx="10"/>
          </p:nvPr>
        </p:nvSpPr>
        <p:spPr/>
        <p:txBody>
          <a:bodyPr/>
          <a:lstStyle/>
          <a:p>
            <a:fld id="{67FAAF1C-E7B6-F54D-ABA5-C6BBD9486768}" type="datetimeFigureOut">
              <a:rPr lang="en-US" smtClean="0"/>
              <a:t>3/17/19</a:t>
            </a:fld>
            <a:endParaRPr lang="en-US"/>
          </a:p>
        </p:txBody>
      </p:sp>
      <p:sp>
        <p:nvSpPr>
          <p:cNvPr id="5" name="Footer Placeholder 4">
            <a:extLst>
              <a:ext uri="{FF2B5EF4-FFF2-40B4-BE49-F238E27FC236}">
                <a16:creationId xmlns:a16="http://schemas.microsoft.com/office/drawing/2014/main" id="{E53428BC-8C4D-DC4E-9957-36C540D279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022D56-951C-B143-AD0B-2DC8B410E014}"/>
              </a:ext>
            </a:extLst>
          </p:cNvPr>
          <p:cNvSpPr>
            <a:spLocks noGrp="1"/>
          </p:cNvSpPr>
          <p:nvPr>
            <p:ph type="sldNum" sz="quarter" idx="12"/>
          </p:nvPr>
        </p:nvSpPr>
        <p:spPr/>
        <p:txBody>
          <a:bodyPr/>
          <a:lstStyle/>
          <a:p>
            <a:fld id="{0D7E0037-A1A3-6D42-A5B3-784392BE6731}" type="slidenum">
              <a:rPr lang="en-US" smtClean="0"/>
              <a:t>‹#›</a:t>
            </a:fld>
            <a:endParaRPr lang="en-US"/>
          </a:p>
        </p:txBody>
      </p:sp>
    </p:spTree>
    <p:extLst>
      <p:ext uri="{BB962C8B-B14F-4D97-AF65-F5344CB8AC3E}">
        <p14:creationId xmlns:p14="http://schemas.microsoft.com/office/powerpoint/2010/main" val="40389839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4E02F-8D0C-F041-9664-8C1D52BD215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8EE790B-8681-A143-9B2D-3F1667C28AC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2D5E0E-154B-F642-8796-8F9AB0BD9D2E}"/>
              </a:ext>
            </a:extLst>
          </p:cNvPr>
          <p:cNvSpPr>
            <a:spLocks noGrp="1"/>
          </p:cNvSpPr>
          <p:nvPr>
            <p:ph type="dt" sz="half" idx="10"/>
          </p:nvPr>
        </p:nvSpPr>
        <p:spPr/>
        <p:txBody>
          <a:bodyPr/>
          <a:lstStyle/>
          <a:p>
            <a:fld id="{67FAAF1C-E7B6-F54D-ABA5-C6BBD9486768}" type="datetimeFigureOut">
              <a:rPr lang="en-US" smtClean="0"/>
              <a:t>3/17/19</a:t>
            </a:fld>
            <a:endParaRPr lang="en-US"/>
          </a:p>
        </p:txBody>
      </p:sp>
      <p:sp>
        <p:nvSpPr>
          <p:cNvPr id="5" name="Footer Placeholder 4">
            <a:extLst>
              <a:ext uri="{FF2B5EF4-FFF2-40B4-BE49-F238E27FC236}">
                <a16:creationId xmlns:a16="http://schemas.microsoft.com/office/drawing/2014/main" id="{3EFCA006-A829-7F47-9277-BBA292D980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335CF4-BA79-854C-BC86-4F1976726202}"/>
              </a:ext>
            </a:extLst>
          </p:cNvPr>
          <p:cNvSpPr>
            <a:spLocks noGrp="1"/>
          </p:cNvSpPr>
          <p:nvPr>
            <p:ph type="sldNum" sz="quarter" idx="12"/>
          </p:nvPr>
        </p:nvSpPr>
        <p:spPr/>
        <p:txBody>
          <a:bodyPr/>
          <a:lstStyle/>
          <a:p>
            <a:fld id="{0D7E0037-A1A3-6D42-A5B3-784392BE6731}" type="slidenum">
              <a:rPr lang="en-US" smtClean="0"/>
              <a:t>‹#›</a:t>
            </a:fld>
            <a:endParaRPr lang="en-US"/>
          </a:p>
        </p:txBody>
      </p:sp>
    </p:spTree>
    <p:extLst>
      <p:ext uri="{BB962C8B-B14F-4D97-AF65-F5344CB8AC3E}">
        <p14:creationId xmlns:p14="http://schemas.microsoft.com/office/powerpoint/2010/main" val="4268487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028DFE6-F118-3943-B2AE-7476839F32E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9DA35FA-1449-4743-B558-31D0C5878E6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0DFCFA-8DA1-D549-8376-8C559C858773}"/>
              </a:ext>
            </a:extLst>
          </p:cNvPr>
          <p:cNvSpPr>
            <a:spLocks noGrp="1"/>
          </p:cNvSpPr>
          <p:nvPr>
            <p:ph type="dt" sz="half" idx="10"/>
          </p:nvPr>
        </p:nvSpPr>
        <p:spPr/>
        <p:txBody>
          <a:bodyPr/>
          <a:lstStyle/>
          <a:p>
            <a:fld id="{67FAAF1C-E7B6-F54D-ABA5-C6BBD9486768}" type="datetimeFigureOut">
              <a:rPr lang="en-US" smtClean="0"/>
              <a:t>3/17/19</a:t>
            </a:fld>
            <a:endParaRPr lang="en-US"/>
          </a:p>
        </p:txBody>
      </p:sp>
      <p:sp>
        <p:nvSpPr>
          <p:cNvPr id="5" name="Footer Placeholder 4">
            <a:extLst>
              <a:ext uri="{FF2B5EF4-FFF2-40B4-BE49-F238E27FC236}">
                <a16:creationId xmlns:a16="http://schemas.microsoft.com/office/drawing/2014/main" id="{46E4A070-5DEE-9148-B79C-A89EB05FD9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54CED9-B2C8-0942-8EA8-B09146E48FA8}"/>
              </a:ext>
            </a:extLst>
          </p:cNvPr>
          <p:cNvSpPr>
            <a:spLocks noGrp="1"/>
          </p:cNvSpPr>
          <p:nvPr>
            <p:ph type="sldNum" sz="quarter" idx="12"/>
          </p:nvPr>
        </p:nvSpPr>
        <p:spPr/>
        <p:txBody>
          <a:bodyPr/>
          <a:lstStyle/>
          <a:p>
            <a:fld id="{0D7E0037-A1A3-6D42-A5B3-784392BE6731}" type="slidenum">
              <a:rPr lang="en-US" smtClean="0"/>
              <a:t>‹#›</a:t>
            </a:fld>
            <a:endParaRPr lang="en-US"/>
          </a:p>
        </p:txBody>
      </p:sp>
    </p:spTree>
    <p:extLst>
      <p:ext uri="{BB962C8B-B14F-4D97-AF65-F5344CB8AC3E}">
        <p14:creationId xmlns:p14="http://schemas.microsoft.com/office/powerpoint/2010/main" val="3988400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263D4-1AD5-B047-847D-49FAE5348D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405B2F-3C79-7446-862E-AAAB312EA39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DA49DD-F42A-5449-B517-325968E9D5F5}"/>
              </a:ext>
            </a:extLst>
          </p:cNvPr>
          <p:cNvSpPr>
            <a:spLocks noGrp="1"/>
          </p:cNvSpPr>
          <p:nvPr>
            <p:ph type="dt" sz="half" idx="10"/>
          </p:nvPr>
        </p:nvSpPr>
        <p:spPr/>
        <p:txBody>
          <a:bodyPr/>
          <a:lstStyle/>
          <a:p>
            <a:fld id="{67FAAF1C-E7B6-F54D-ABA5-C6BBD9486768}" type="datetimeFigureOut">
              <a:rPr lang="en-US" smtClean="0"/>
              <a:t>3/17/19</a:t>
            </a:fld>
            <a:endParaRPr lang="en-US"/>
          </a:p>
        </p:txBody>
      </p:sp>
      <p:sp>
        <p:nvSpPr>
          <p:cNvPr id="5" name="Footer Placeholder 4">
            <a:extLst>
              <a:ext uri="{FF2B5EF4-FFF2-40B4-BE49-F238E27FC236}">
                <a16:creationId xmlns:a16="http://schemas.microsoft.com/office/drawing/2014/main" id="{35EBAC49-1D81-6848-8B4B-27FF430A3C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C91F66-B2C0-5A4C-9D2B-5A183ABE3DC8}"/>
              </a:ext>
            </a:extLst>
          </p:cNvPr>
          <p:cNvSpPr>
            <a:spLocks noGrp="1"/>
          </p:cNvSpPr>
          <p:nvPr>
            <p:ph type="sldNum" sz="quarter" idx="12"/>
          </p:nvPr>
        </p:nvSpPr>
        <p:spPr/>
        <p:txBody>
          <a:bodyPr/>
          <a:lstStyle/>
          <a:p>
            <a:fld id="{0D7E0037-A1A3-6D42-A5B3-784392BE6731}" type="slidenum">
              <a:rPr lang="en-US" smtClean="0"/>
              <a:t>‹#›</a:t>
            </a:fld>
            <a:endParaRPr lang="en-US"/>
          </a:p>
        </p:txBody>
      </p:sp>
    </p:spTree>
    <p:extLst>
      <p:ext uri="{BB962C8B-B14F-4D97-AF65-F5344CB8AC3E}">
        <p14:creationId xmlns:p14="http://schemas.microsoft.com/office/powerpoint/2010/main" val="695078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B6F1C-AD56-1943-BCC6-39DB225B599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8D0C1AB-234C-4340-B688-4118D86922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7A9FF0A-05F7-BF49-A4CC-A893A4881AA9}"/>
              </a:ext>
            </a:extLst>
          </p:cNvPr>
          <p:cNvSpPr>
            <a:spLocks noGrp="1"/>
          </p:cNvSpPr>
          <p:nvPr>
            <p:ph type="dt" sz="half" idx="10"/>
          </p:nvPr>
        </p:nvSpPr>
        <p:spPr/>
        <p:txBody>
          <a:bodyPr/>
          <a:lstStyle/>
          <a:p>
            <a:fld id="{67FAAF1C-E7B6-F54D-ABA5-C6BBD9486768}" type="datetimeFigureOut">
              <a:rPr lang="en-US" smtClean="0"/>
              <a:t>3/17/19</a:t>
            </a:fld>
            <a:endParaRPr lang="en-US"/>
          </a:p>
        </p:txBody>
      </p:sp>
      <p:sp>
        <p:nvSpPr>
          <p:cNvPr id="5" name="Footer Placeholder 4">
            <a:extLst>
              <a:ext uri="{FF2B5EF4-FFF2-40B4-BE49-F238E27FC236}">
                <a16:creationId xmlns:a16="http://schemas.microsoft.com/office/drawing/2014/main" id="{6FDEC951-EADD-4D47-A47D-88D1413B14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442611-8268-324A-BD54-C487E4F2095D}"/>
              </a:ext>
            </a:extLst>
          </p:cNvPr>
          <p:cNvSpPr>
            <a:spLocks noGrp="1"/>
          </p:cNvSpPr>
          <p:nvPr>
            <p:ph type="sldNum" sz="quarter" idx="12"/>
          </p:nvPr>
        </p:nvSpPr>
        <p:spPr/>
        <p:txBody>
          <a:bodyPr/>
          <a:lstStyle/>
          <a:p>
            <a:fld id="{0D7E0037-A1A3-6D42-A5B3-784392BE6731}" type="slidenum">
              <a:rPr lang="en-US" smtClean="0"/>
              <a:t>‹#›</a:t>
            </a:fld>
            <a:endParaRPr lang="en-US"/>
          </a:p>
        </p:txBody>
      </p:sp>
    </p:spTree>
    <p:extLst>
      <p:ext uri="{BB962C8B-B14F-4D97-AF65-F5344CB8AC3E}">
        <p14:creationId xmlns:p14="http://schemas.microsoft.com/office/powerpoint/2010/main" val="38442294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6668D-5203-464D-A0C0-D43496E9B1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7C7BC82-AD30-9A4B-A913-4CB4101E4D7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8970E88-F875-C74B-BFC6-67DBBF5E84A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475A96E-E15E-E74B-B83B-FEF14A9B14DA}"/>
              </a:ext>
            </a:extLst>
          </p:cNvPr>
          <p:cNvSpPr>
            <a:spLocks noGrp="1"/>
          </p:cNvSpPr>
          <p:nvPr>
            <p:ph type="dt" sz="half" idx="10"/>
          </p:nvPr>
        </p:nvSpPr>
        <p:spPr/>
        <p:txBody>
          <a:bodyPr/>
          <a:lstStyle/>
          <a:p>
            <a:fld id="{67FAAF1C-E7B6-F54D-ABA5-C6BBD9486768}" type="datetimeFigureOut">
              <a:rPr lang="en-US" smtClean="0"/>
              <a:t>3/17/19</a:t>
            </a:fld>
            <a:endParaRPr lang="en-US"/>
          </a:p>
        </p:txBody>
      </p:sp>
      <p:sp>
        <p:nvSpPr>
          <p:cNvPr id="6" name="Footer Placeholder 5">
            <a:extLst>
              <a:ext uri="{FF2B5EF4-FFF2-40B4-BE49-F238E27FC236}">
                <a16:creationId xmlns:a16="http://schemas.microsoft.com/office/drawing/2014/main" id="{302E7BE9-2961-FA4E-A43A-26A254D7F5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1B3A6C-7B28-E743-9CA0-6BD8177F198D}"/>
              </a:ext>
            </a:extLst>
          </p:cNvPr>
          <p:cNvSpPr>
            <a:spLocks noGrp="1"/>
          </p:cNvSpPr>
          <p:nvPr>
            <p:ph type="sldNum" sz="quarter" idx="12"/>
          </p:nvPr>
        </p:nvSpPr>
        <p:spPr/>
        <p:txBody>
          <a:bodyPr/>
          <a:lstStyle/>
          <a:p>
            <a:fld id="{0D7E0037-A1A3-6D42-A5B3-784392BE6731}" type="slidenum">
              <a:rPr lang="en-US" smtClean="0"/>
              <a:t>‹#›</a:t>
            </a:fld>
            <a:endParaRPr lang="en-US"/>
          </a:p>
        </p:txBody>
      </p:sp>
    </p:spTree>
    <p:extLst>
      <p:ext uri="{BB962C8B-B14F-4D97-AF65-F5344CB8AC3E}">
        <p14:creationId xmlns:p14="http://schemas.microsoft.com/office/powerpoint/2010/main" val="3509162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43B1C-861A-3E4F-9E61-D5E62DAFFBC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D326AB5-B080-E442-B9EF-965AED3658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CF29AC8-A04B-6745-B830-BDA56CFC18A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230491D-F9F9-634B-8232-86698694C6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6E60417-DE46-0543-AC29-E003F667F1B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BE2BFC7-74B3-A046-B3B7-BB1A0A8601D9}"/>
              </a:ext>
            </a:extLst>
          </p:cNvPr>
          <p:cNvSpPr>
            <a:spLocks noGrp="1"/>
          </p:cNvSpPr>
          <p:nvPr>
            <p:ph type="dt" sz="half" idx="10"/>
          </p:nvPr>
        </p:nvSpPr>
        <p:spPr/>
        <p:txBody>
          <a:bodyPr/>
          <a:lstStyle/>
          <a:p>
            <a:fld id="{67FAAF1C-E7B6-F54D-ABA5-C6BBD9486768}" type="datetimeFigureOut">
              <a:rPr lang="en-US" smtClean="0"/>
              <a:t>3/17/19</a:t>
            </a:fld>
            <a:endParaRPr lang="en-US"/>
          </a:p>
        </p:txBody>
      </p:sp>
      <p:sp>
        <p:nvSpPr>
          <p:cNvPr id="8" name="Footer Placeholder 7">
            <a:extLst>
              <a:ext uri="{FF2B5EF4-FFF2-40B4-BE49-F238E27FC236}">
                <a16:creationId xmlns:a16="http://schemas.microsoft.com/office/drawing/2014/main" id="{28F43719-2F82-A34D-99A2-4D46E055EB7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948CD6B-34C5-C24A-9851-F756C62FA3F5}"/>
              </a:ext>
            </a:extLst>
          </p:cNvPr>
          <p:cNvSpPr>
            <a:spLocks noGrp="1"/>
          </p:cNvSpPr>
          <p:nvPr>
            <p:ph type="sldNum" sz="quarter" idx="12"/>
          </p:nvPr>
        </p:nvSpPr>
        <p:spPr/>
        <p:txBody>
          <a:bodyPr/>
          <a:lstStyle/>
          <a:p>
            <a:fld id="{0D7E0037-A1A3-6D42-A5B3-784392BE6731}" type="slidenum">
              <a:rPr lang="en-US" smtClean="0"/>
              <a:t>‹#›</a:t>
            </a:fld>
            <a:endParaRPr lang="en-US"/>
          </a:p>
        </p:txBody>
      </p:sp>
    </p:spTree>
    <p:extLst>
      <p:ext uri="{BB962C8B-B14F-4D97-AF65-F5344CB8AC3E}">
        <p14:creationId xmlns:p14="http://schemas.microsoft.com/office/powerpoint/2010/main" val="12845683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0362C-F44C-3F48-85BF-7D534B0DD64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C96D3BA-8AC5-4044-87D4-223DBBAB8BD1}"/>
              </a:ext>
            </a:extLst>
          </p:cNvPr>
          <p:cNvSpPr>
            <a:spLocks noGrp="1"/>
          </p:cNvSpPr>
          <p:nvPr>
            <p:ph type="dt" sz="half" idx="10"/>
          </p:nvPr>
        </p:nvSpPr>
        <p:spPr/>
        <p:txBody>
          <a:bodyPr/>
          <a:lstStyle/>
          <a:p>
            <a:fld id="{67FAAF1C-E7B6-F54D-ABA5-C6BBD9486768}" type="datetimeFigureOut">
              <a:rPr lang="en-US" smtClean="0"/>
              <a:t>3/17/19</a:t>
            </a:fld>
            <a:endParaRPr lang="en-US"/>
          </a:p>
        </p:txBody>
      </p:sp>
      <p:sp>
        <p:nvSpPr>
          <p:cNvPr id="4" name="Footer Placeholder 3">
            <a:extLst>
              <a:ext uri="{FF2B5EF4-FFF2-40B4-BE49-F238E27FC236}">
                <a16:creationId xmlns:a16="http://schemas.microsoft.com/office/drawing/2014/main" id="{292FCD11-F205-C445-9F1B-78E9585BB8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6498DA4-6AAB-BD4B-875C-1A9A884FFFD0}"/>
              </a:ext>
            </a:extLst>
          </p:cNvPr>
          <p:cNvSpPr>
            <a:spLocks noGrp="1"/>
          </p:cNvSpPr>
          <p:nvPr>
            <p:ph type="sldNum" sz="quarter" idx="12"/>
          </p:nvPr>
        </p:nvSpPr>
        <p:spPr/>
        <p:txBody>
          <a:bodyPr/>
          <a:lstStyle/>
          <a:p>
            <a:fld id="{0D7E0037-A1A3-6D42-A5B3-784392BE6731}" type="slidenum">
              <a:rPr lang="en-US" smtClean="0"/>
              <a:t>‹#›</a:t>
            </a:fld>
            <a:endParaRPr lang="en-US"/>
          </a:p>
        </p:txBody>
      </p:sp>
    </p:spTree>
    <p:extLst>
      <p:ext uri="{BB962C8B-B14F-4D97-AF65-F5344CB8AC3E}">
        <p14:creationId xmlns:p14="http://schemas.microsoft.com/office/powerpoint/2010/main" val="284028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56D04E-CAFA-154F-A204-2BD2E550BC61}"/>
              </a:ext>
            </a:extLst>
          </p:cNvPr>
          <p:cNvSpPr>
            <a:spLocks noGrp="1"/>
          </p:cNvSpPr>
          <p:nvPr>
            <p:ph type="dt" sz="half" idx="10"/>
          </p:nvPr>
        </p:nvSpPr>
        <p:spPr/>
        <p:txBody>
          <a:bodyPr/>
          <a:lstStyle/>
          <a:p>
            <a:fld id="{67FAAF1C-E7B6-F54D-ABA5-C6BBD9486768}" type="datetimeFigureOut">
              <a:rPr lang="en-US" smtClean="0"/>
              <a:t>3/17/19</a:t>
            </a:fld>
            <a:endParaRPr lang="en-US"/>
          </a:p>
        </p:txBody>
      </p:sp>
      <p:sp>
        <p:nvSpPr>
          <p:cNvPr id="3" name="Footer Placeholder 2">
            <a:extLst>
              <a:ext uri="{FF2B5EF4-FFF2-40B4-BE49-F238E27FC236}">
                <a16:creationId xmlns:a16="http://schemas.microsoft.com/office/drawing/2014/main" id="{B54E556D-73CD-0B4E-B077-624472C0827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8AA0BA7-EFD2-2640-A6A1-DB02B5756751}"/>
              </a:ext>
            </a:extLst>
          </p:cNvPr>
          <p:cNvSpPr>
            <a:spLocks noGrp="1"/>
          </p:cNvSpPr>
          <p:nvPr>
            <p:ph type="sldNum" sz="quarter" idx="12"/>
          </p:nvPr>
        </p:nvSpPr>
        <p:spPr/>
        <p:txBody>
          <a:bodyPr/>
          <a:lstStyle/>
          <a:p>
            <a:fld id="{0D7E0037-A1A3-6D42-A5B3-784392BE6731}" type="slidenum">
              <a:rPr lang="en-US" smtClean="0"/>
              <a:t>‹#›</a:t>
            </a:fld>
            <a:endParaRPr lang="en-US"/>
          </a:p>
        </p:txBody>
      </p:sp>
    </p:spTree>
    <p:extLst>
      <p:ext uri="{BB962C8B-B14F-4D97-AF65-F5344CB8AC3E}">
        <p14:creationId xmlns:p14="http://schemas.microsoft.com/office/powerpoint/2010/main" val="968048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D751E-B0D4-8749-9D93-0F88E2F212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7EC504C-0A42-3E4F-87CF-07F5C0FC309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F68A413-8599-8A49-8630-199EC82E11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4BD0F42-AA68-3C41-A064-16C760654DE1}"/>
              </a:ext>
            </a:extLst>
          </p:cNvPr>
          <p:cNvSpPr>
            <a:spLocks noGrp="1"/>
          </p:cNvSpPr>
          <p:nvPr>
            <p:ph type="dt" sz="half" idx="10"/>
          </p:nvPr>
        </p:nvSpPr>
        <p:spPr/>
        <p:txBody>
          <a:bodyPr/>
          <a:lstStyle/>
          <a:p>
            <a:fld id="{67FAAF1C-E7B6-F54D-ABA5-C6BBD9486768}" type="datetimeFigureOut">
              <a:rPr lang="en-US" smtClean="0"/>
              <a:t>3/17/19</a:t>
            </a:fld>
            <a:endParaRPr lang="en-US"/>
          </a:p>
        </p:txBody>
      </p:sp>
      <p:sp>
        <p:nvSpPr>
          <p:cNvPr id="6" name="Footer Placeholder 5">
            <a:extLst>
              <a:ext uri="{FF2B5EF4-FFF2-40B4-BE49-F238E27FC236}">
                <a16:creationId xmlns:a16="http://schemas.microsoft.com/office/drawing/2014/main" id="{D11E6551-4480-3E4A-A6B2-0AD3387D27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298FE9-3D33-0E4D-A81C-790F9B3C93C5}"/>
              </a:ext>
            </a:extLst>
          </p:cNvPr>
          <p:cNvSpPr>
            <a:spLocks noGrp="1"/>
          </p:cNvSpPr>
          <p:nvPr>
            <p:ph type="sldNum" sz="quarter" idx="12"/>
          </p:nvPr>
        </p:nvSpPr>
        <p:spPr/>
        <p:txBody>
          <a:bodyPr/>
          <a:lstStyle/>
          <a:p>
            <a:fld id="{0D7E0037-A1A3-6D42-A5B3-784392BE6731}" type="slidenum">
              <a:rPr lang="en-US" smtClean="0"/>
              <a:t>‹#›</a:t>
            </a:fld>
            <a:endParaRPr lang="en-US"/>
          </a:p>
        </p:txBody>
      </p:sp>
    </p:spTree>
    <p:extLst>
      <p:ext uri="{BB962C8B-B14F-4D97-AF65-F5344CB8AC3E}">
        <p14:creationId xmlns:p14="http://schemas.microsoft.com/office/powerpoint/2010/main" val="17913538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CA706-C582-0E4D-814C-FAE8E4936CA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16C4A4A-8A53-754D-92DC-D2BA08E337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C90DC72-25B8-BF4D-8CF6-AE5C5849E9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3B8C74-0715-6246-BEC1-34B16E74FF88}"/>
              </a:ext>
            </a:extLst>
          </p:cNvPr>
          <p:cNvSpPr>
            <a:spLocks noGrp="1"/>
          </p:cNvSpPr>
          <p:nvPr>
            <p:ph type="dt" sz="half" idx="10"/>
          </p:nvPr>
        </p:nvSpPr>
        <p:spPr/>
        <p:txBody>
          <a:bodyPr/>
          <a:lstStyle/>
          <a:p>
            <a:fld id="{67FAAF1C-E7B6-F54D-ABA5-C6BBD9486768}" type="datetimeFigureOut">
              <a:rPr lang="en-US" smtClean="0"/>
              <a:t>3/17/19</a:t>
            </a:fld>
            <a:endParaRPr lang="en-US"/>
          </a:p>
        </p:txBody>
      </p:sp>
      <p:sp>
        <p:nvSpPr>
          <p:cNvPr id="6" name="Footer Placeholder 5">
            <a:extLst>
              <a:ext uri="{FF2B5EF4-FFF2-40B4-BE49-F238E27FC236}">
                <a16:creationId xmlns:a16="http://schemas.microsoft.com/office/drawing/2014/main" id="{8833B7FF-3A8C-1B44-9C45-AC53AD60BC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10C615-6138-B641-B021-0143E571F78D}"/>
              </a:ext>
            </a:extLst>
          </p:cNvPr>
          <p:cNvSpPr>
            <a:spLocks noGrp="1"/>
          </p:cNvSpPr>
          <p:nvPr>
            <p:ph type="sldNum" sz="quarter" idx="12"/>
          </p:nvPr>
        </p:nvSpPr>
        <p:spPr/>
        <p:txBody>
          <a:bodyPr/>
          <a:lstStyle/>
          <a:p>
            <a:fld id="{0D7E0037-A1A3-6D42-A5B3-784392BE6731}" type="slidenum">
              <a:rPr lang="en-US" smtClean="0"/>
              <a:t>‹#›</a:t>
            </a:fld>
            <a:endParaRPr lang="en-US"/>
          </a:p>
        </p:txBody>
      </p:sp>
    </p:spTree>
    <p:extLst>
      <p:ext uri="{BB962C8B-B14F-4D97-AF65-F5344CB8AC3E}">
        <p14:creationId xmlns:p14="http://schemas.microsoft.com/office/powerpoint/2010/main" val="15569466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FDDE0F-D424-0947-A1F7-AB3446ACCC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6F20CC8-60CE-D441-8ADC-80BC5761A8A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33A195-5FC4-5944-8092-E8236493DB3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7FAAF1C-E7B6-F54D-ABA5-C6BBD9486768}" type="datetimeFigureOut">
              <a:rPr lang="en-US" smtClean="0"/>
              <a:t>3/17/19</a:t>
            </a:fld>
            <a:endParaRPr lang="en-US"/>
          </a:p>
        </p:txBody>
      </p:sp>
      <p:sp>
        <p:nvSpPr>
          <p:cNvPr id="5" name="Footer Placeholder 4">
            <a:extLst>
              <a:ext uri="{FF2B5EF4-FFF2-40B4-BE49-F238E27FC236}">
                <a16:creationId xmlns:a16="http://schemas.microsoft.com/office/drawing/2014/main" id="{D295454A-5EE1-9743-A39B-F17C6CC721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738DAAA-05E5-D343-8805-335B91EB177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7E0037-A1A3-6D42-A5B3-784392BE6731}" type="slidenum">
              <a:rPr lang="en-US" smtClean="0"/>
              <a:t>‹#›</a:t>
            </a:fld>
            <a:endParaRPr lang="en-US"/>
          </a:p>
        </p:txBody>
      </p:sp>
    </p:spTree>
    <p:extLst>
      <p:ext uri="{BB962C8B-B14F-4D97-AF65-F5344CB8AC3E}">
        <p14:creationId xmlns:p14="http://schemas.microsoft.com/office/powerpoint/2010/main" val="14745312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79CC5-BDF6-A746-9D0D-0D9E5C26BE41}"/>
              </a:ext>
            </a:extLst>
          </p:cNvPr>
          <p:cNvSpPr>
            <a:spLocks noGrp="1"/>
          </p:cNvSpPr>
          <p:nvPr>
            <p:ph type="ctrTitle"/>
          </p:nvPr>
        </p:nvSpPr>
        <p:spPr>
          <a:xfrm>
            <a:off x="1524000" y="1884363"/>
            <a:ext cx="9144000" cy="2387600"/>
          </a:xfrm>
        </p:spPr>
        <p:txBody>
          <a:bodyPr>
            <a:normAutofit fontScale="90000"/>
          </a:bodyPr>
          <a:lstStyle/>
          <a:p>
            <a:r>
              <a:rPr lang="en-US" dirty="0"/>
              <a:t>Identifying Fermi LAT sources with X-ray and multiwavelength data.</a:t>
            </a:r>
            <a:br>
              <a:rPr lang="en-US" dirty="0"/>
            </a:br>
            <a:endParaRPr lang="en-US" dirty="0"/>
          </a:p>
        </p:txBody>
      </p:sp>
    </p:spTree>
    <p:extLst>
      <p:ext uri="{BB962C8B-B14F-4D97-AF65-F5344CB8AC3E}">
        <p14:creationId xmlns:p14="http://schemas.microsoft.com/office/powerpoint/2010/main" val="34944526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0">
            <a:extLst>
              <a:ext uri="{FF2B5EF4-FFF2-40B4-BE49-F238E27FC236}">
                <a16:creationId xmlns:a16="http://schemas.microsoft.com/office/drawing/2014/main" id="{0F722572-7B0D-5A4C-B3D0-545EE0A40B16}"/>
              </a:ext>
            </a:extLst>
          </p:cNvPr>
          <p:cNvSpPr txBox="1">
            <a:spLocks noChangeArrowheads="1"/>
          </p:cNvSpPr>
          <p:nvPr/>
        </p:nvSpPr>
        <p:spPr bwMode="auto">
          <a:xfrm>
            <a:off x="0" y="0"/>
            <a:ext cx="12192000" cy="1255713"/>
          </a:xfrm>
          <a:prstGeom prst="rect">
            <a:avLst/>
          </a:prstGeom>
          <a:solidFill>
            <a:srgbClr val="0070C0"/>
          </a:solidFill>
          <a:ln w="9525">
            <a:solidFill>
              <a:srgbClr val="C6BD4C"/>
            </a:solidFill>
            <a:miter lim="800000"/>
            <a:headEnd/>
            <a:tailEnd/>
          </a:ln>
        </p:spPr>
        <p:txBody>
          <a:bodyPr wrap="square"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lgn="ctr">
              <a:spcBef>
                <a:spcPct val="0"/>
              </a:spcBef>
              <a:buNone/>
            </a:pPr>
            <a:r>
              <a:rPr lang="en-US" altLang="en-US" sz="5300" dirty="0">
                <a:solidFill>
                  <a:srgbClr val="FFFFFF"/>
                </a:solidFill>
              </a:rPr>
              <a:t>3FGL J1800.8-2402</a:t>
            </a:r>
          </a:p>
        </p:txBody>
      </p:sp>
      <p:sp>
        <p:nvSpPr>
          <p:cNvPr id="5" name="TextBox 9">
            <a:extLst>
              <a:ext uri="{FF2B5EF4-FFF2-40B4-BE49-F238E27FC236}">
                <a16:creationId xmlns:a16="http://schemas.microsoft.com/office/drawing/2014/main" id="{4DAA0B7E-A3F2-C940-B5A9-79466FFC8C93}"/>
              </a:ext>
            </a:extLst>
          </p:cNvPr>
          <p:cNvSpPr txBox="1">
            <a:spLocks noChangeArrowheads="1"/>
          </p:cNvSpPr>
          <p:nvPr/>
        </p:nvSpPr>
        <p:spPr bwMode="auto">
          <a:xfrm>
            <a:off x="251011" y="1616050"/>
            <a:ext cx="2959289" cy="4628960"/>
          </a:xfrm>
          <a:prstGeom prst="rect">
            <a:avLst/>
          </a:prstGeom>
          <a:solidFill>
            <a:schemeClr val="bg1"/>
          </a:solidFill>
          <a:ln w="9525">
            <a:solidFill>
              <a:srgbClr val="3E0000"/>
            </a:solidFill>
            <a:miter lim="800000"/>
            <a:headEnd/>
            <a:tailEnd/>
          </a:ln>
        </p:spPr>
        <p:txBody>
          <a:bodyPr wrap="square"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lgn="just">
              <a:spcBef>
                <a:spcPct val="0"/>
              </a:spcBef>
              <a:buNone/>
            </a:pPr>
            <a:r>
              <a:rPr lang="en-US" altLang="en-US" sz="1600" dirty="0">
                <a:latin typeface="Arial Bold" charset="0"/>
              </a:rPr>
              <a:t>This is difficult but not uncommon case when a single 3FG source (3FGL J1800.8-2402) morphed into several (in this case 4)  4FGL sources. The position of 3FGL source was close to two HI regions but 4FLG source are far. Can we trust those sources? We extracted the spectra of 3 brightest hard X-ray sources and looked for their counterparts in optical, NIR, and radio.</a:t>
            </a:r>
          </a:p>
        </p:txBody>
      </p:sp>
      <p:pic>
        <p:nvPicPr>
          <p:cNvPr id="6" name="Picture 5">
            <a:extLst>
              <a:ext uri="{FF2B5EF4-FFF2-40B4-BE49-F238E27FC236}">
                <a16:creationId xmlns:a16="http://schemas.microsoft.com/office/drawing/2014/main" id="{D074B51A-3BB7-3C4E-A8F2-F4D4D764B283}"/>
              </a:ext>
            </a:extLst>
          </p:cNvPr>
          <p:cNvPicPr>
            <a:picLocks noChangeAspect="1"/>
          </p:cNvPicPr>
          <p:nvPr/>
        </p:nvPicPr>
        <p:blipFill>
          <a:blip r:embed="rId2"/>
          <a:stretch>
            <a:fillRect/>
          </a:stretch>
        </p:blipFill>
        <p:spPr>
          <a:xfrm>
            <a:off x="3931716" y="1345287"/>
            <a:ext cx="7580460" cy="5170487"/>
          </a:xfrm>
          <a:prstGeom prst="rect">
            <a:avLst/>
          </a:prstGeom>
        </p:spPr>
      </p:pic>
    </p:spTree>
    <p:extLst>
      <p:ext uri="{BB962C8B-B14F-4D97-AF65-F5344CB8AC3E}">
        <p14:creationId xmlns:p14="http://schemas.microsoft.com/office/powerpoint/2010/main" val="23884488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0">
            <a:extLst>
              <a:ext uri="{FF2B5EF4-FFF2-40B4-BE49-F238E27FC236}">
                <a16:creationId xmlns:a16="http://schemas.microsoft.com/office/drawing/2014/main" id="{6E613930-6779-F54D-88A6-EA27DC3DAC2D}"/>
              </a:ext>
            </a:extLst>
          </p:cNvPr>
          <p:cNvSpPr txBox="1">
            <a:spLocks noChangeArrowheads="1"/>
          </p:cNvSpPr>
          <p:nvPr/>
        </p:nvSpPr>
        <p:spPr bwMode="auto">
          <a:xfrm>
            <a:off x="0" y="0"/>
            <a:ext cx="12192000" cy="1258806"/>
          </a:xfrm>
          <a:prstGeom prst="rect">
            <a:avLst/>
          </a:prstGeom>
          <a:solidFill>
            <a:srgbClr val="0070C0"/>
          </a:solidFill>
          <a:ln w="9525">
            <a:solidFill>
              <a:srgbClr val="C6BD4C"/>
            </a:solidFill>
            <a:miter lim="800000"/>
            <a:headEnd/>
            <a:tailEnd/>
          </a:ln>
        </p:spPr>
        <p:txBody>
          <a:bodyPr wrap="square"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lgn="ctr">
              <a:spcBef>
                <a:spcPct val="0"/>
              </a:spcBef>
              <a:buNone/>
            </a:pPr>
            <a:r>
              <a:rPr lang="en-US" altLang="en-US" sz="5300" dirty="0">
                <a:solidFill>
                  <a:srgbClr val="FFFFFF"/>
                </a:solidFill>
              </a:rPr>
              <a:t>4FGL J1405.1-6119</a:t>
            </a:r>
          </a:p>
        </p:txBody>
      </p:sp>
      <p:sp>
        <p:nvSpPr>
          <p:cNvPr id="5" name="TextBox 9">
            <a:extLst>
              <a:ext uri="{FF2B5EF4-FFF2-40B4-BE49-F238E27FC236}">
                <a16:creationId xmlns:a16="http://schemas.microsoft.com/office/drawing/2014/main" id="{DF96D094-1769-CE40-BFFC-28E012422D13}"/>
              </a:ext>
            </a:extLst>
          </p:cNvPr>
          <p:cNvSpPr txBox="1">
            <a:spLocks noChangeArrowheads="1"/>
          </p:cNvSpPr>
          <p:nvPr/>
        </p:nvSpPr>
        <p:spPr bwMode="auto">
          <a:xfrm>
            <a:off x="0" y="1381175"/>
            <a:ext cx="3582955" cy="5367623"/>
          </a:xfrm>
          <a:prstGeom prst="rect">
            <a:avLst/>
          </a:prstGeom>
          <a:solidFill>
            <a:schemeClr val="bg1"/>
          </a:solidFill>
          <a:ln w="9525">
            <a:solidFill>
              <a:srgbClr val="3E0000"/>
            </a:solidFill>
            <a:miter lim="800000"/>
            <a:headEnd/>
            <a:tailEnd/>
          </a:ln>
        </p:spPr>
        <p:txBody>
          <a:bodyPr wrap="square"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lgn="just">
              <a:spcBef>
                <a:spcPct val="0"/>
              </a:spcBef>
              <a:buNone/>
            </a:pPr>
            <a:r>
              <a:rPr lang="en-US" altLang="en-US" sz="1600" dirty="0">
                <a:latin typeface="Arial Bold" charset="0"/>
              </a:rPr>
              <a:t>Although the CXO target was declared as SNR G311.5-0.3, the R=1.5’ SNR is 36’ south of the CXO pointing. However the pointing covers the Fermi LAT source which has nothing to do with SNR. There is only one faint X-ray source within the 4FGL ellipse with very hard spectrum and stellar type optical counterpart.  It could be either quiescent LMXB or CV but then the association with GeV source is doubtful. If the actual position of the GeV source is a bit more to the west, then there is a bright radio counterpart that has X-ray counterpart (likely an AGN).</a:t>
            </a:r>
          </a:p>
        </p:txBody>
      </p:sp>
      <p:pic>
        <p:nvPicPr>
          <p:cNvPr id="6" name="Picture 5">
            <a:extLst>
              <a:ext uri="{FF2B5EF4-FFF2-40B4-BE49-F238E27FC236}">
                <a16:creationId xmlns:a16="http://schemas.microsoft.com/office/drawing/2014/main" id="{6F5ABC67-8153-4C40-A618-513BFA0662FF}"/>
              </a:ext>
            </a:extLst>
          </p:cNvPr>
          <p:cNvPicPr>
            <a:picLocks noChangeAspect="1"/>
          </p:cNvPicPr>
          <p:nvPr/>
        </p:nvPicPr>
        <p:blipFill>
          <a:blip r:embed="rId2"/>
          <a:stretch>
            <a:fillRect/>
          </a:stretch>
        </p:blipFill>
        <p:spPr>
          <a:xfrm>
            <a:off x="4164045" y="2229369"/>
            <a:ext cx="7670800" cy="2959100"/>
          </a:xfrm>
          <a:prstGeom prst="rect">
            <a:avLst/>
          </a:prstGeom>
        </p:spPr>
      </p:pic>
    </p:spTree>
    <p:extLst>
      <p:ext uri="{BB962C8B-B14F-4D97-AF65-F5344CB8AC3E}">
        <p14:creationId xmlns:p14="http://schemas.microsoft.com/office/powerpoint/2010/main" val="32437038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0">
            <a:extLst>
              <a:ext uri="{FF2B5EF4-FFF2-40B4-BE49-F238E27FC236}">
                <a16:creationId xmlns:a16="http://schemas.microsoft.com/office/drawing/2014/main" id="{298D559E-1D5D-294B-86D5-55026D8100E7}"/>
              </a:ext>
            </a:extLst>
          </p:cNvPr>
          <p:cNvSpPr txBox="1">
            <a:spLocks noChangeArrowheads="1"/>
          </p:cNvSpPr>
          <p:nvPr/>
        </p:nvSpPr>
        <p:spPr bwMode="auto">
          <a:xfrm>
            <a:off x="0" y="147"/>
            <a:ext cx="12192000" cy="1255713"/>
          </a:xfrm>
          <a:prstGeom prst="rect">
            <a:avLst/>
          </a:prstGeom>
          <a:solidFill>
            <a:srgbClr val="0070C0"/>
          </a:solidFill>
          <a:ln w="9525">
            <a:solidFill>
              <a:srgbClr val="C6BD4C"/>
            </a:solidFill>
            <a:miter lim="800000"/>
            <a:headEnd/>
            <a:tailEnd/>
          </a:ln>
        </p:spPr>
        <p:txBody>
          <a:bodyPr wrap="square"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lgn="ctr">
              <a:spcBef>
                <a:spcPct val="0"/>
              </a:spcBef>
              <a:buNone/>
            </a:pPr>
            <a:r>
              <a:rPr lang="en-US" altLang="en-US" sz="5300" dirty="0">
                <a:solidFill>
                  <a:srgbClr val="FFFFFF"/>
                </a:solidFill>
              </a:rPr>
              <a:t>4FGL J1619.4-5106</a:t>
            </a:r>
          </a:p>
        </p:txBody>
      </p:sp>
      <p:sp>
        <p:nvSpPr>
          <p:cNvPr id="5" name="TextBox 9">
            <a:extLst>
              <a:ext uri="{FF2B5EF4-FFF2-40B4-BE49-F238E27FC236}">
                <a16:creationId xmlns:a16="http://schemas.microsoft.com/office/drawing/2014/main" id="{71D38648-6237-6D49-8782-93DC36C3CEA1}"/>
              </a:ext>
            </a:extLst>
          </p:cNvPr>
          <p:cNvSpPr txBox="1">
            <a:spLocks noChangeArrowheads="1"/>
          </p:cNvSpPr>
          <p:nvPr/>
        </p:nvSpPr>
        <p:spPr bwMode="auto">
          <a:xfrm>
            <a:off x="228600" y="1255860"/>
            <a:ext cx="3149600" cy="5613845"/>
          </a:xfrm>
          <a:prstGeom prst="rect">
            <a:avLst/>
          </a:prstGeom>
          <a:solidFill>
            <a:schemeClr val="bg1"/>
          </a:solidFill>
          <a:ln w="9525">
            <a:noFill/>
            <a:miter lim="800000"/>
            <a:headEnd/>
            <a:tailEnd/>
          </a:ln>
        </p:spPr>
        <p:txBody>
          <a:bodyPr wrap="square"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lgn="just">
              <a:spcBef>
                <a:spcPct val="0"/>
              </a:spcBef>
              <a:buNone/>
            </a:pPr>
            <a:r>
              <a:rPr lang="en-US" altLang="en-US" sz="1600" dirty="0">
                <a:latin typeface="Arial Bold" charset="0"/>
              </a:rPr>
              <a:t>This source is in the field of star-forming region RCW 106 but the new 4FGL position is shifted south-west from RCW 106. </a:t>
            </a:r>
            <a:r>
              <a:rPr lang="en-US" sz="1600" dirty="0"/>
              <a:t>The bright radio source is outside the 95% uncertainty ellipse of the 4FGL source . The bright X-ray source shows evidence of redshifted Fe line in the X-ray spectrum and IR excess in the optical-NIR-IR  spectrum. If the spectrum is stellar the temperature could be high or it is nonthermal spectrum with an absorption or  inaccurate photometry. We continue looking into this. </a:t>
            </a:r>
          </a:p>
          <a:p>
            <a:pPr algn="just">
              <a:spcBef>
                <a:spcPct val="0"/>
              </a:spcBef>
              <a:buNone/>
            </a:pPr>
            <a:endParaRPr lang="en-US" altLang="en-US" sz="1600" dirty="0">
              <a:latin typeface="Arial Bold" charset="0"/>
            </a:endParaRPr>
          </a:p>
        </p:txBody>
      </p:sp>
      <p:pic>
        <p:nvPicPr>
          <p:cNvPr id="6" name="Picture 5">
            <a:extLst>
              <a:ext uri="{FF2B5EF4-FFF2-40B4-BE49-F238E27FC236}">
                <a16:creationId xmlns:a16="http://schemas.microsoft.com/office/drawing/2014/main" id="{2C625905-0E7E-D04A-BC05-081182FBC9B7}"/>
              </a:ext>
            </a:extLst>
          </p:cNvPr>
          <p:cNvPicPr>
            <a:picLocks noChangeAspect="1"/>
          </p:cNvPicPr>
          <p:nvPr/>
        </p:nvPicPr>
        <p:blipFill>
          <a:blip r:embed="rId2"/>
          <a:stretch>
            <a:fillRect/>
          </a:stretch>
        </p:blipFill>
        <p:spPr>
          <a:xfrm>
            <a:off x="3968750" y="1433882"/>
            <a:ext cx="2781300" cy="5257800"/>
          </a:xfrm>
          <a:prstGeom prst="rect">
            <a:avLst/>
          </a:prstGeom>
        </p:spPr>
      </p:pic>
      <p:pic>
        <p:nvPicPr>
          <p:cNvPr id="7" name="Picture 6">
            <a:extLst>
              <a:ext uri="{FF2B5EF4-FFF2-40B4-BE49-F238E27FC236}">
                <a16:creationId xmlns:a16="http://schemas.microsoft.com/office/drawing/2014/main" id="{A9F19619-A799-7349-B9FA-35969E055528}"/>
              </a:ext>
            </a:extLst>
          </p:cNvPr>
          <p:cNvPicPr>
            <a:picLocks noChangeAspect="1"/>
          </p:cNvPicPr>
          <p:nvPr/>
        </p:nvPicPr>
        <p:blipFill>
          <a:blip r:embed="rId3"/>
          <a:stretch>
            <a:fillRect/>
          </a:stretch>
        </p:blipFill>
        <p:spPr>
          <a:xfrm>
            <a:off x="6688058" y="1449380"/>
            <a:ext cx="4965700" cy="3505200"/>
          </a:xfrm>
          <a:prstGeom prst="rect">
            <a:avLst/>
          </a:prstGeom>
        </p:spPr>
      </p:pic>
    </p:spTree>
    <p:extLst>
      <p:ext uri="{BB962C8B-B14F-4D97-AF65-F5344CB8AC3E}">
        <p14:creationId xmlns:p14="http://schemas.microsoft.com/office/powerpoint/2010/main" val="10954657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0">
            <a:extLst>
              <a:ext uri="{FF2B5EF4-FFF2-40B4-BE49-F238E27FC236}">
                <a16:creationId xmlns:a16="http://schemas.microsoft.com/office/drawing/2014/main" id="{7F37ADA2-82A1-594C-BD52-8D9D61890D08}"/>
              </a:ext>
            </a:extLst>
          </p:cNvPr>
          <p:cNvSpPr txBox="1">
            <a:spLocks noChangeArrowheads="1"/>
          </p:cNvSpPr>
          <p:nvPr/>
        </p:nvSpPr>
        <p:spPr bwMode="auto">
          <a:xfrm>
            <a:off x="0" y="127299"/>
            <a:ext cx="12192000" cy="1255713"/>
          </a:xfrm>
          <a:prstGeom prst="rect">
            <a:avLst/>
          </a:prstGeom>
          <a:solidFill>
            <a:srgbClr val="0070C0"/>
          </a:solidFill>
          <a:ln w="9525">
            <a:solidFill>
              <a:srgbClr val="C6BD4C"/>
            </a:solidFill>
            <a:miter lim="800000"/>
            <a:headEnd/>
            <a:tailEnd/>
          </a:ln>
        </p:spPr>
        <p:txBody>
          <a:bodyPr wrap="square"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lgn="ctr">
              <a:spcBef>
                <a:spcPct val="0"/>
              </a:spcBef>
              <a:buNone/>
            </a:pPr>
            <a:r>
              <a:rPr lang="en-US" altLang="en-US" sz="5300" dirty="0">
                <a:solidFill>
                  <a:srgbClr val="FFFFFF"/>
                </a:solidFill>
              </a:rPr>
              <a:t>4FGL J0340.4+5302</a:t>
            </a:r>
          </a:p>
        </p:txBody>
      </p:sp>
      <p:sp>
        <p:nvSpPr>
          <p:cNvPr id="5" name="TextBox 9">
            <a:extLst>
              <a:ext uri="{FF2B5EF4-FFF2-40B4-BE49-F238E27FC236}">
                <a16:creationId xmlns:a16="http://schemas.microsoft.com/office/drawing/2014/main" id="{A2CCA22C-EB73-8D4B-BD4D-BF6691454B10}"/>
              </a:ext>
            </a:extLst>
          </p:cNvPr>
          <p:cNvSpPr txBox="1">
            <a:spLocks noChangeArrowheads="1"/>
          </p:cNvSpPr>
          <p:nvPr/>
        </p:nvSpPr>
        <p:spPr bwMode="auto">
          <a:xfrm>
            <a:off x="0" y="1840983"/>
            <a:ext cx="3241964" cy="3890296"/>
          </a:xfrm>
          <a:prstGeom prst="rect">
            <a:avLst/>
          </a:prstGeom>
          <a:solidFill>
            <a:schemeClr val="bg1"/>
          </a:solidFill>
          <a:ln w="9525">
            <a:solidFill>
              <a:srgbClr val="3E0000"/>
            </a:solidFill>
            <a:miter lim="800000"/>
            <a:headEnd/>
            <a:tailEnd/>
          </a:ln>
        </p:spPr>
        <p:txBody>
          <a:bodyPr wrap="square"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lgn="just">
              <a:spcBef>
                <a:spcPct val="0"/>
              </a:spcBef>
              <a:buNone/>
            </a:pPr>
            <a:r>
              <a:rPr lang="en-US" altLang="en-US" sz="1600" dirty="0">
                <a:latin typeface="Arial Bold" charset="0"/>
              </a:rPr>
              <a:t>There are two relatively faint X-ray sources within the 4FGL positional uncertainty ellipse which is within the 3FGL ellipse and is significantly smaller. This gives more confidence to 4FGL source and its position. </a:t>
            </a:r>
            <a:r>
              <a:rPr lang="en-US" altLang="en-US" sz="1600" dirty="0" err="1">
                <a:latin typeface="Arial Bold" charset="0"/>
              </a:rPr>
              <a:t>Saz</a:t>
            </a:r>
            <a:r>
              <a:rPr lang="en-US" altLang="en-US" sz="1600" dirty="0">
                <a:latin typeface="Arial Bold" charset="0"/>
              </a:rPr>
              <a:t> Parkinson et al. (2016) classify (using ML) the 3FGL source as a young pulsar based on the 3FG properties alone.</a:t>
            </a:r>
          </a:p>
        </p:txBody>
      </p:sp>
      <p:pic>
        <p:nvPicPr>
          <p:cNvPr id="6" name="Picture 5">
            <a:extLst>
              <a:ext uri="{FF2B5EF4-FFF2-40B4-BE49-F238E27FC236}">
                <a16:creationId xmlns:a16="http://schemas.microsoft.com/office/drawing/2014/main" id="{0C46112F-7D71-9D4C-9A95-B85EFEC49730}"/>
              </a:ext>
            </a:extLst>
          </p:cNvPr>
          <p:cNvPicPr>
            <a:picLocks noChangeAspect="1"/>
          </p:cNvPicPr>
          <p:nvPr/>
        </p:nvPicPr>
        <p:blipFill>
          <a:blip r:embed="rId2"/>
          <a:stretch>
            <a:fillRect/>
          </a:stretch>
        </p:blipFill>
        <p:spPr>
          <a:xfrm>
            <a:off x="4372841" y="2014104"/>
            <a:ext cx="6438900" cy="3162300"/>
          </a:xfrm>
          <a:prstGeom prst="rect">
            <a:avLst/>
          </a:prstGeom>
        </p:spPr>
      </p:pic>
    </p:spTree>
    <p:extLst>
      <p:ext uri="{BB962C8B-B14F-4D97-AF65-F5344CB8AC3E}">
        <p14:creationId xmlns:p14="http://schemas.microsoft.com/office/powerpoint/2010/main" val="12935036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0">
            <a:extLst>
              <a:ext uri="{FF2B5EF4-FFF2-40B4-BE49-F238E27FC236}">
                <a16:creationId xmlns:a16="http://schemas.microsoft.com/office/drawing/2014/main" id="{81484557-E5F8-8847-8B5C-1810F83677F0}"/>
              </a:ext>
            </a:extLst>
          </p:cNvPr>
          <p:cNvSpPr txBox="1">
            <a:spLocks noChangeArrowheads="1"/>
          </p:cNvSpPr>
          <p:nvPr/>
        </p:nvSpPr>
        <p:spPr bwMode="auto">
          <a:xfrm>
            <a:off x="0" y="0"/>
            <a:ext cx="12192000" cy="1255713"/>
          </a:xfrm>
          <a:prstGeom prst="rect">
            <a:avLst/>
          </a:prstGeom>
          <a:solidFill>
            <a:srgbClr val="0070C0"/>
          </a:solidFill>
          <a:ln w="9525">
            <a:solidFill>
              <a:srgbClr val="C6BD4C"/>
            </a:solidFill>
            <a:miter lim="800000"/>
            <a:headEnd/>
            <a:tailEnd/>
          </a:ln>
        </p:spPr>
        <p:txBody>
          <a:bodyPr wrap="square"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lgn="ctr">
              <a:spcBef>
                <a:spcPct val="0"/>
              </a:spcBef>
              <a:buNone/>
            </a:pPr>
            <a:r>
              <a:rPr lang="en-US" altLang="en-US" sz="5300" dirty="0">
                <a:solidFill>
                  <a:srgbClr val="FFFFFF"/>
                </a:solidFill>
              </a:rPr>
              <a:t>4FGL J1754.6-2933</a:t>
            </a:r>
          </a:p>
        </p:txBody>
      </p:sp>
      <p:sp>
        <p:nvSpPr>
          <p:cNvPr id="5" name="TextBox 4">
            <a:extLst>
              <a:ext uri="{FF2B5EF4-FFF2-40B4-BE49-F238E27FC236}">
                <a16:creationId xmlns:a16="http://schemas.microsoft.com/office/drawing/2014/main" id="{96D67C61-1D6D-374A-9953-55119AE77A84}"/>
              </a:ext>
            </a:extLst>
          </p:cNvPr>
          <p:cNvSpPr txBox="1"/>
          <p:nvPr/>
        </p:nvSpPr>
        <p:spPr>
          <a:xfrm>
            <a:off x="332509" y="2384975"/>
            <a:ext cx="2618509" cy="3416320"/>
          </a:xfrm>
          <a:prstGeom prst="rect">
            <a:avLst/>
          </a:prstGeom>
          <a:solidFill>
            <a:schemeClr val="bg1"/>
          </a:solidFill>
        </p:spPr>
        <p:txBody>
          <a:bodyPr wrap="square" rtlCol="0">
            <a:spAutoFit/>
          </a:bodyPr>
          <a:lstStyle/>
          <a:p>
            <a:pPr algn="just"/>
            <a:r>
              <a:rPr lang="en-US" dirty="0"/>
              <a:t>The CXO observation is from the Galactic Bulge survey (GBS13-3). While  the 3FGL  source had a relatively bright X-ray source inside its 95% uncertainty ellipse, the 4FGL ellipse may be empty (no X-ray source).  How much should  we trust 4FGL? Investigation is ongoing…</a:t>
            </a:r>
          </a:p>
        </p:txBody>
      </p:sp>
      <p:pic>
        <p:nvPicPr>
          <p:cNvPr id="6" name="Picture 5">
            <a:extLst>
              <a:ext uri="{FF2B5EF4-FFF2-40B4-BE49-F238E27FC236}">
                <a16:creationId xmlns:a16="http://schemas.microsoft.com/office/drawing/2014/main" id="{141616E3-B231-1644-8CE0-67F9765C2C20}"/>
              </a:ext>
            </a:extLst>
          </p:cNvPr>
          <p:cNvPicPr>
            <a:picLocks noChangeAspect="1"/>
          </p:cNvPicPr>
          <p:nvPr/>
        </p:nvPicPr>
        <p:blipFill>
          <a:blip r:embed="rId2"/>
          <a:stretch>
            <a:fillRect/>
          </a:stretch>
        </p:blipFill>
        <p:spPr>
          <a:xfrm>
            <a:off x="4245189" y="2384975"/>
            <a:ext cx="5713699" cy="2882900"/>
          </a:xfrm>
          <a:prstGeom prst="rect">
            <a:avLst/>
          </a:prstGeom>
        </p:spPr>
      </p:pic>
    </p:spTree>
    <p:extLst>
      <p:ext uri="{BB962C8B-B14F-4D97-AF65-F5344CB8AC3E}">
        <p14:creationId xmlns:p14="http://schemas.microsoft.com/office/powerpoint/2010/main" val="14386944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0">
            <a:extLst>
              <a:ext uri="{FF2B5EF4-FFF2-40B4-BE49-F238E27FC236}">
                <a16:creationId xmlns:a16="http://schemas.microsoft.com/office/drawing/2014/main" id="{B9AED045-24F0-3A42-B117-979E681B6786}"/>
              </a:ext>
            </a:extLst>
          </p:cNvPr>
          <p:cNvSpPr txBox="1">
            <a:spLocks noChangeArrowheads="1"/>
          </p:cNvSpPr>
          <p:nvPr/>
        </p:nvSpPr>
        <p:spPr bwMode="auto">
          <a:xfrm>
            <a:off x="0" y="0"/>
            <a:ext cx="12192000" cy="1255713"/>
          </a:xfrm>
          <a:prstGeom prst="rect">
            <a:avLst/>
          </a:prstGeom>
          <a:solidFill>
            <a:srgbClr val="0070C0"/>
          </a:solidFill>
          <a:ln w="9525">
            <a:solidFill>
              <a:srgbClr val="C6BD4C"/>
            </a:solidFill>
            <a:miter lim="800000"/>
            <a:headEnd/>
            <a:tailEnd/>
          </a:ln>
        </p:spPr>
        <p:txBody>
          <a:bodyPr wrap="square"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lgn="ctr" eaLnBrk="1" hangingPunct="1">
              <a:spcBef>
                <a:spcPct val="0"/>
              </a:spcBef>
              <a:buFontTx/>
              <a:buNone/>
            </a:pPr>
            <a:r>
              <a:rPr lang="en-US" altLang="en-US" sz="5300" dirty="0">
                <a:solidFill>
                  <a:srgbClr val="FFFFFF"/>
                </a:solidFill>
              </a:rPr>
              <a:t>Summary and Conclusions</a:t>
            </a:r>
          </a:p>
        </p:txBody>
      </p:sp>
      <p:sp>
        <p:nvSpPr>
          <p:cNvPr id="5" name="TextBox 9">
            <a:extLst>
              <a:ext uri="{FF2B5EF4-FFF2-40B4-BE49-F238E27FC236}">
                <a16:creationId xmlns:a16="http://schemas.microsoft.com/office/drawing/2014/main" id="{28119B72-1603-9543-9FFE-5469450584A8}"/>
              </a:ext>
            </a:extLst>
          </p:cNvPr>
          <p:cNvSpPr txBox="1">
            <a:spLocks noChangeArrowheads="1"/>
          </p:cNvSpPr>
          <p:nvPr/>
        </p:nvSpPr>
        <p:spPr bwMode="auto">
          <a:xfrm>
            <a:off x="-28364" y="1293778"/>
            <a:ext cx="12192000" cy="2289858"/>
          </a:xfrm>
          <a:prstGeom prst="rect">
            <a:avLst/>
          </a:prstGeom>
          <a:solidFill>
            <a:schemeClr val="bg1"/>
          </a:solidFill>
          <a:ln w="9525">
            <a:solidFill>
              <a:srgbClr val="3E0000"/>
            </a:solidFill>
            <a:miter lim="800000"/>
            <a:headEnd/>
            <a:tailEnd/>
          </a:ln>
        </p:spPr>
        <p:txBody>
          <a:bodyPr wrap="square"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spcBef>
                <a:spcPct val="0"/>
              </a:spcBef>
              <a:buNone/>
            </a:pPr>
            <a:r>
              <a:rPr lang="en-US" sz="2400" dirty="0"/>
              <a:t>We have found a promising young pulsar candidate with a luminous PWN (3FGL J1016.5-6034). A short CXO imaging observation played a crucial role in the identification of this source. We also found two more pulsar candidates one of which may be in a low mass binary. In addition, we found some CV and AGN candidates but CVs (except when in nova outburst) are not known to be GeV sources.</a:t>
            </a:r>
          </a:p>
        </p:txBody>
      </p:sp>
      <p:sp>
        <p:nvSpPr>
          <p:cNvPr id="6" name="TextBox 10">
            <a:extLst>
              <a:ext uri="{FF2B5EF4-FFF2-40B4-BE49-F238E27FC236}">
                <a16:creationId xmlns:a16="http://schemas.microsoft.com/office/drawing/2014/main" id="{B48354CE-3A59-AE41-AA08-83EEEA36752A}"/>
              </a:ext>
            </a:extLst>
          </p:cNvPr>
          <p:cNvSpPr txBox="1">
            <a:spLocks noChangeArrowheads="1"/>
          </p:cNvSpPr>
          <p:nvPr/>
        </p:nvSpPr>
        <p:spPr bwMode="auto">
          <a:xfrm>
            <a:off x="-29986" y="3694840"/>
            <a:ext cx="12192000" cy="1255713"/>
          </a:xfrm>
          <a:prstGeom prst="rect">
            <a:avLst/>
          </a:prstGeom>
          <a:solidFill>
            <a:srgbClr val="0070C0"/>
          </a:solidFill>
          <a:ln w="9525">
            <a:solidFill>
              <a:srgbClr val="C6BD4C"/>
            </a:solidFill>
            <a:miter lim="800000"/>
            <a:headEnd/>
            <a:tailEnd/>
          </a:ln>
        </p:spPr>
        <p:txBody>
          <a:bodyPr wrap="square"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lgn="ctr" eaLnBrk="1" hangingPunct="1">
              <a:spcBef>
                <a:spcPct val="0"/>
              </a:spcBef>
              <a:buFontTx/>
              <a:buNone/>
            </a:pPr>
            <a:r>
              <a:rPr lang="en-US" altLang="en-US" sz="5300" dirty="0">
                <a:solidFill>
                  <a:srgbClr val="FFFFFF"/>
                </a:solidFill>
              </a:rPr>
              <a:t>Acknowledgements</a:t>
            </a:r>
          </a:p>
        </p:txBody>
      </p:sp>
      <p:sp>
        <p:nvSpPr>
          <p:cNvPr id="7" name="TextBox 9">
            <a:extLst>
              <a:ext uri="{FF2B5EF4-FFF2-40B4-BE49-F238E27FC236}">
                <a16:creationId xmlns:a16="http://schemas.microsoft.com/office/drawing/2014/main" id="{626AF354-8CA5-B040-B3AD-A70A3396F4A6}"/>
              </a:ext>
            </a:extLst>
          </p:cNvPr>
          <p:cNvSpPr txBox="1">
            <a:spLocks noChangeArrowheads="1"/>
          </p:cNvSpPr>
          <p:nvPr/>
        </p:nvSpPr>
        <p:spPr bwMode="auto">
          <a:xfrm>
            <a:off x="0" y="4988618"/>
            <a:ext cx="12133650" cy="1058751"/>
          </a:xfrm>
          <a:prstGeom prst="rect">
            <a:avLst/>
          </a:prstGeom>
          <a:solidFill>
            <a:schemeClr val="bg1"/>
          </a:solidFill>
          <a:ln w="9525">
            <a:solidFill>
              <a:srgbClr val="3E0000"/>
            </a:solidFill>
            <a:miter lim="800000"/>
            <a:headEnd/>
            <a:tailEnd/>
          </a:ln>
        </p:spPr>
        <p:txBody>
          <a:bodyPr wrap="square"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spcBef>
                <a:spcPct val="0"/>
              </a:spcBef>
              <a:buNone/>
            </a:pPr>
            <a:r>
              <a:rPr lang="en-US" sz="2000" dirty="0"/>
              <a:t>We acknowledge the support for this work from NASA award 80NSSC17K0760 and Chandra award AR3-14017X.</a:t>
            </a:r>
          </a:p>
        </p:txBody>
      </p:sp>
    </p:spTree>
    <p:extLst>
      <p:ext uri="{BB962C8B-B14F-4D97-AF65-F5344CB8AC3E}">
        <p14:creationId xmlns:p14="http://schemas.microsoft.com/office/powerpoint/2010/main" val="14024521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0">
            <a:extLst>
              <a:ext uri="{FF2B5EF4-FFF2-40B4-BE49-F238E27FC236}">
                <a16:creationId xmlns:a16="http://schemas.microsoft.com/office/drawing/2014/main" id="{C4883A6C-5013-1947-BCD1-545DDCFCB930}"/>
              </a:ext>
            </a:extLst>
          </p:cNvPr>
          <p:cNvSpPr txBox="1">
            <a:spLocks noChangeArrowheads="1"/>
          </p:cNvSpPr>
          <p:nvPr/>
        </p:nvSpPr>
        <p:spPr bwMode="auto">
          <a:xfrm>
            <a:off x="104251" y="547794"/>
            <a:ext cx="12592050" cy="1255713"/>
          </a:xfrm>
          <a:prstGeom prst="rect">
            <a:avLst/>
          </a:prstGeom>
          <a:solidFill>
            <a:srgbClr val="0070C0"/>
          </a:solidFill>
          <a:ln w="9525">
            <a:solidFill>
              <a:srgbClr val="C6BD4C"/>
            </a:solidFill>
            <a:miter lim="800000"/>
            <a:headEnd/>
            <a:tailEnd/>
          </a:ln>
        </p:spPr>
        <p:txBody>
          <a:bodyPr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lgn="ctr" eaLnBrk="1" hangingPunct="1">
              <a:spcBef>
                <a:spcPct val="0"/>
              </a:spcBef>
              <a:buFontTx/>
              <a:buNone/>
            </a:pPr>
            <a:r>
              <a:rPr lang="en-US" altLang="en-US" sz="5300" dirty="0">
                <a:solidFill>
                  <a:srgbClr val="FFFFFF"/>
                </a:solidFill>
              </a:rPr>
              <a:t>Introduction</a:t>
            </a:r>
          </a:p>
        </p:txBody>
      </p:sp>
      <p:sp>
        <p:nvSpPr>
          <p:cNvPr id="5" name="TextBox 9">
            <a:extLst>
              <a:ext uri="{FF2B5EF4-FFF2-40B4-BE49-F238E27FC236}">
                <a16:creationId xmlns:a16="http://schemas.microsoft.com/office/drawing/2014/main" id="{41402531-C4B7-7646-8FC0-A6B368D52035}"/>
              </a:ext>
            </a:extLst>
          </p:cNvPr>
          <p:cNvSpPr txBox="1">
            <a:spLocks noChangeArrowheads="1"/>
          </p:cNvSpPr>
          <p:nvPr/>
        </p:nvSpPr>
        <p:spPr bwMode="auto">
          <a:xfrm>
            <a:off x="79062" y="1661787"/>
            <a:ext cx="12592050" cy="2659190"/>
          </a:xfrm>
          <a:prstGeom prst="rect">
            <a:avLst/>
          </a:prstGeom>
          <a:solidFill>
            <a:schemeClr val="bg1"/>
          </a:solidFill>
          <a:ln w="9525">
            <a:solidFill>
              <a:srgbClr val="3E0000"/>
            </a:solidFill>
            <a:miter lim="800000"/>
            <a:headEnd/>
            <a:tailEnd/>
          </a:ln>
        </p:spPr>
        <p:txBody>
          <a:bodyPr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lgn="just" eaLnBrk="1" hangingPunct="1">
              <a:spcBef>
                <a:spcPct val="0"/>
              </a:spcBef>
              <a:buNone/>
            </a:pPr>
            <a:r>
              <a:rPr lang="en-US" altLang="en-US" sz="800" dirty="0">
                <a:latin typeface="Arial" panose="020B0604020202020204" pitchFamily="34" charset="0"/>
                <a:cs typeface="Arial" panose="020B0604020202020204" pitchFamily="34" charset="0"/>
              </a:rPr>
              <a:t>   </a:t>
            </a:r>
            <a:r>
              <a:rPr lang="en-US" altLang="en-US" sz="2400" dirty="0">
                <a:latin typeface="Arial" panose="020B0604020202020204" pitchFamily="34" charset="0"/>
                <a:cs typeface="Arial" panose="020B0604020202020204" pitchFamily="34" charset="0"/>
              </a:rPr>
              <a:t>Growing number of Fermi LAT sources, improving coverage of Galactic plane with Chandra (CXO) and XMM-Newton X-ray observatories , and deeper high-resolution optical, NIR, and radio surveys enable multiwavelength classification of unidentified LAT sources.  These are typically very labor-intensive because of the large number of sources and large number of multiwavelength parameters (features) characterizing them. Therefore, Machine-Learning (ML) methods can be of a great help.</a:t>
            </a:r>
          </a:p>
        </p:txBody>
      </p:sp>
    </p:spTree>
    <p:extLst>
      <p:ext uri="{BB962C8B-B14F-4D97-AF65-F5344CB8AC3E}">
        <p14:creationId xmlns:p14="http://schemas.microsoft.com/office/powerpoint/2010/main" val="9287596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0">
            <a:extLst>
              <a:ext uri="{FF2B5EF4-FFF2-40B4-BE49-F238E27FC236}">
                <a16:creationId xmlns:a16="http://schemas.microsoft.com/office/drawing/2014/main" id="{5CA99586-0C0A-E04A-A410-058E7645190D}"/>
              </a:ext>
            </a:extLst>
          </p:cNvPr>
          <p:cNvSpPr txBox="1">
            <a:spLocks noChangeArrowheads="1"/>
          </p:cNvSpPr>
          <p:nvPr/>
        </p:nvSpPr>
        <p:spPr bwMode="auto">
          <a:xfrm>
            <a:off x="-71682" y="749431"/>
            <a:ext cx="12592050" cy="1255713"/>
          </a:xfrm>
          <a:prstGeom prst="rect">
            <a:avLst/>
          </a:prstGeom>
          <a:solidFill>
            <a:srgbClr val="0070C0"/>
          </a:solidFill>
          <a:ln w="9525">
            <a:solidFill>
              <a:srgbClr val="C6BD4C"/>
            </a:solidFill>
            <a:miter lim="800000"/>
            <a:headEnd/>
            <a:tailEnd/>
          </a:ln>
        </p:spPr>
        <p:txBody>
          <a:bodyPr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lgn="ctr" eaLnBrk="1" hangingPunct="1">
              <a:spcBef>
                <a:spcPct val="0"/>
              </a:spcBef>
              <a:buFontTx/>
              <a:buNone/>
            </a:pPr>
            <a:r>
              <a:rPr lang="en-US" altLang="en-US" sz="5300" dirty="0">
                <a:solidFill>
                  <a:srgbClr val="FFFFFF"/>
                </a:solidFill>
              </a:rPr>
              <a:t>Sample definition</a:t>
            </a:r>
          </a:p>
        </p:txBody>
      </p:sp>
      <p:sp>
        <p:nvSpPr>
          <p:cNvPr id="5" name="TextBox 9">
            <a:extLst>
              <a:ext uri="{FF2B5EF4-FFF2-40B4-BE49-F238E27FC236}">
                <a16:creationId xmlns:a16="http://schemas.microsoft.com/office/drawing/2014/main" id="{DA5E0568-F500-1746-95C9-CC22F646A825}"/>
              </a:ext>
            </a:extLst>
          </p:cNvPr>
          <p:cNvSpPr txBox="1">
            <a:spLocks noChangeArrowheads="1"/>
          </p:cNvSpPr>
          <p:nvPr/>
        </p:nvSpPr>
        <p:spPr bwMode="auto">
          <a:xfrm>
            <a:off x="-71682" y="1918050"/>
            <a:ext cx="12592050" cy="4628960"/>
          </a:xfrm>
          <a:prstGeom prst="rect">
            <a:avLst/>
          </a:prstGeom>
          <a:solidFill>
            <a:schemeClr val="bg1"/>
          </a:solidFill>
          <a:ln w="9525">
            <a:solidFill>
              <a:srgbClr val="3E0000"/>
            </a:solidFill>
            <a:miter lim="800000"/>
            <a:headEnd/>
            <a:tailEnd/>
          </a:ln>
        </p:spPr>
        <p:txBody>
          <a:bodyPr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lgn="just" eaLnBrk="1" hangingPunct="1">
              <a:spcBef>
                <a:spcPct val="0"/>
              </a:spcBef>
              <a:buFontTx/>
              <a:buNone/>
            </a:pPr>
            <a:endParaRPr lang="en-US" altLang="en-US" sz="800" dirty="0">
              <a:latin typeface="Arial" panose="020B0604020202020204" pitchFamily="34" charset="0"/>
              <a:cs typeface="Arial" panose="020B0604020202020204" pitchFamily="34" charset="0"/>
            </a:endParaRPr>
          </a:p>
          <a:p>
            <a:pPr algn="just" eaLnBrk="1" hangingPunct="1">
              <a:spcBef>
                <a:spcPct val="0"/>
              </a:spcBef>
            </a:pPr>
            <a:r>
              <a:rPr lang="en-US" altLang="en-US" sz="2400" dirty="0">
                <a:latin typeface="Arial" panose="020B0604020202020204" pitchFamily="34" charset="0"/>
                <a:cs typeface="Arial" panose="020B0604020202020204" pitchFamily="34" charset="0"/>
              </a:rPr>
              <a:t>   We have been analyzing unidentified 3FGL source located within &lt;10 degrees from the Galactic plane. However, since with the recent release of 4FGL positions and significance of Galactic 3FGL source have changed substantially (see below). Therefore, we focus here only on those LAT sources whose 3FGL and 4FLG positions fall within 8’ (for ACIS-I) and 4’ (for ACIS-S) from the CXO pointing (which in many cases was not even intended to study the LAT source).</a:t>
            </a:r>
            <a:endParaRPr lang="en-US" altLang="en-US" sz="3800" dirty="0">
              <a:latin typeface="Arial" panose="020B0604020202020204" pitchFamily="34" charset="0"/>
              <a:cs typeface="Arial" panose="020B0604020202020204" pitchFamily="34" charset="0"/>
            </a:endParaRPr>
          </a:p>
          <a:p>
            <a:pPr algn="just">
              <a:spcBef>
                <a:spcPct val="0"/>
              </a:spcBef>
            </a:pPr>
            <a:r>
              <a:rPr lang="en-US" altLang="en-US" sz="2400" dirty="0">
                <a:latin typeface="Arial" panose="020B0604020202020204" pitchFamily="34" charset="0"/>
                <a:cs typeface="Arial" panose="020B0604020202020204" pitchFamily="34" charset="0"/>
              </a:rPr>
              <a:t>  4FGL catalog has several “kinds” of “unidentified” sources. Some sources are “associated” with known sources but the associations are uncertain. Below we only consider sources that are listed as in 4FGL catalog without any class or with class “unknown”. Note that some of these sources turn out to have credible associations that are not listed in the released 4FGL catalog (see an example below). </a:t>
            </a:r>
          </a:p>
        </p:txBody>
      </p:sp>
    </p:spTree>
    <p:extLst>
      <p:ext uri="{BB962C8B-B14F-4D97-AF65-F5344CB8AC3E}">
        <p14:creationId xmlns:p14="http://schemas.microsoft.com/office/powerpoint/2010/main" val="23444085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0">
            <a:extLst>
              <a:ext uri="{FF2B5EF4-FFF2-40B4-BE49-F238E27FC236}">
                <a16:creationId xmlns:a16="http://schemas.microsoft.com/office/drawing/2014/main" id="{022BE886-53A7-BB4F-AD80-4C7B92391290}"/>
              </a:ext>
            </a:extLst>
          </p:cNvPr>
          <p:cNvSpPr txBox="1">
            <a:spLocks noChangeArrowheads="1"/>
          </p:cNvSpPr>
          <p:nvPr/>
        </p:nvSpPr>
        <p:spPr bwMode="auto">
          <a:xfrm>
            <a:off x="0" y="529283"/>
            <a:ext cx="12592050" cy="1255713"/>
          </a:xfrm>
          <a:prstGeom prst="rect">
            <a:avLst/>
          </a:prstGeom>
          <a:solidFill>
            <a:srgbClr val="0070C0"/>
          </a:solidFill>
          <a:ln w="9525">
            <a:solidFill>
              <a:srgbClr val="C6BD4C"/>
            </a:solidFill>
            <a:miter lim="800000"/>
            <a:headEnd/>
            <a:tailEnd/>
          </a:ln>
        </p:spPr>
        <p:txBody>
          <a:bodyPr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lgn="ctr" eaLnBrk="1" hangingPunct="1">
              <a:spcBef>
                <a:spcPct val="0"/>
              </a:spcBef>
              <a:buFontTx/>
              <a:buNone/>
            </a:pPr>
            <a:r>
              <a:rPr lang="en-US" altLang="en-US" sz="5300" dirty="0">
                <a:solidFill>
                  <a:srgbClr val="FFFFFF"/>
                </a:solidFill>
              </a:rPr>
              <a:t>3FGL vs. 4FGL </a:t>
            </a:r>
          </a:p>
        </p:txBody>
      </p:sp>
      <p:sp>
        <p:nvSpPr>
          <p:cNvPr id="5" name="TextBox 9">
            <a:extLst>
              <a:ext uri="{FF2B5EF4-FFF2-40B4-BE49-F238E27FC236}">
                <a16:creationId xmlns:a16="http://schemas.microsoft.com/office/drawing/2014/main" id="{BDF27E8F-1212-7640-8EB9-57DE95747D19}"/>
              </a:ext>
            </a:extLst>
          </p:cNvPr>
          <p:cNvSpPr txBox="1">
            <a:spLocks noChangeArrowheads="1"/>
          </p:cNvSpPr>
          <p:nvPr/>
        </p:nvSpPr>
        <p:spPr bwMode="auto">
          <a:xfrm>
            <a:off x="-28364" y="1823061"/>
            <a:ext cx="12592050" cy="2043636"/>
          </a:xfrm>
          <a:prstGeom prst="rect">
            <a:avLst/>
          </a:prstGeom>
          <a:solidFill>
            <a:schemeClr val="bg1"/>
          </a:solidFill>
          <a:ln w="9525">
            <a:solidFill>
              <a:srgbClr val="3E0000"/>
            </a:solidFill>
            <a:miter lim="800000"/>
            <a:headEnd/>
            <a:tailEnd/>
          </a:ln>
        </p:spPr>
        <p:txBody>
          <a:bodyPr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lgn="just">
              <a:spcBef>
                <a:spcPct val="0"/>
              </a:spcBef>
              <a:buNone/>
            </a:pPr>
            <a:endParaRPr lang="en-US" altLang="en-US" sz="800" dirty="0">
              <a:latin typeface="Arial" panose="020B0604020202020204" pitchFamily="34" charset="0"/>
              <a:cs typeface="Arial" panose="020B0604020202020204" pitchFamily="34" charset="0"/>
            </a:endParaRPr>
          </a:p>
          <a:p>
            <a:pPr algn="just">
              <a:spcBef>
                <a:spcPct val="0"/>
              </a:spcBef>
            </a:pPr>
            <a:r>
              <a:rPr lang="en-US" altLang="en-US"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Galactic  Fermi LAT sources have a known tendency to disappear or  move around in new releases.  </a:t>
            </a:r>
          </a:p>
          <a:p>
            <a:pPr algn="just">
              <a:spcBef>
                <a:spcPct val="0"/>
              </a:spcBef>
            </a:pPr>
            <a:r>
              <a:rPr lang="en-US" sz="2400" dirty="0">
                <a:latin typeface="Arial" panose="020B0604020202020204" pitchFamily="34" charset="0"/>
                <a:cs typeface="Arial" panose="020B0604020202020204" pitchFamily="34" charset="0"/>
              </a:rPr>
              <a:t> Within |b|&lt;10 deg, only about 50% of unidentified 3FGL sources overlaps (within the 95% confidence positional uncertainties) with the 4FGL sources. </a:t>
            </a:r>
          </a:p>
        </p:txBody>
      </p:sp>
    </p:spTree>
    <p:extLst>
      <p:ext uri="{BB962C8B-B14F-4D97-AF65-F5344CB8AC3E}">
        <p14:creationId xmlns:p14="http://schemas.microsoft.com/office/powerpoint/2010/main" val="21414569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F2B8D15-771D-D14C-ACA7-423FAC302908}"/>
              </a:ext>
            </a:extLst>
          </p:cNvPr>
          <p:cNvPicPr>
            <a:picLocks noChangeAspect="1"/>
          </p:cNvPicPr>
          <p:nvPr/>
        </p:nvPicPr>
        <p:blipFill>
          <a:blip r:embed="rId2"/>
          <a:stretch>
            <a:fillRect/>
          </a:stretch>
        </p:blipFill>
        <p:spPr>
          <a:xfrm>
            <a:off x="-432011" y="2067425"/>
            <a:ext cx="12624011" cy="3746216"/>
          </a:xfrm>
          <a:prstGeom prst="rect">
            <a:avLst/>
          </a:prstGeom>
        </p:spPr>
      </p:pic>
      <p:sp>
        <p:nvSpPr>
          <p:cNvPr id="5" name="TextBox 4">
            <a:extLst>
              <a:ext uri="{FF2B5EF4-FFF2-40B4-BE49-F238E27FC236}">
                <a16:creationId xmlns:a16="http://schemas.microsoft.com/office/drawing/2014/main" id="{507D91AB-DECD-1B41-A0EC-7BBB712B6257}"/>
              </a:ext>
            </a:extLst>
          </p:cNvPr>
          <p:cNvSpPr txBox="1"/>
          <p:nvPr/>
        </p:nvSpPr>
        <p:spPr>
          <a:xfrm>
            <a:off x="-28365" y="1044359"/>
            <a:ext cx="12643687" cy="830997"/>
          </a:xfrm>
          <a:prstGeom prst="rect">
            <a:avLst/>
          </a:prstGeom>
          <a:noFill/>
        </p:spPr>
        <p:txBody>
          <a:bodyPr wrap="square" rtlCol="0">
            <a:spAutoFit/>
          </a:bodyPr>
          <a:lstStyle/>
          <a:p>
            <a:r>
              <a:rPr lang="en-US" sz="2400" b="1" dirty="0">
                <a:highlight>
                  <a:srgbClr val="C0C0C0"/>
                </a:highlight>
              </a:rPr>
              <a:t>Fig 1. </a:t>
            </a:r>
            <a:r>
              <a:rPr lang="en-US" sz="2400" dirty="0">
                <a:highlight>
                  <a:srgbClr val="C0C0C0"/>
                </a:highlight>
              </a:rPr>
              <a:t>A region of Galactic plane (the background image if from the H.E.S.S. Galactic Plane survey) with </a:t>
            </a:r>
            <a:r>
              <a:rPr lang="en-US" sz="2400" dirty="0">
                <a:solidFill>
                  <a:srgbClr val="FF40FF"/>
                </a:solidFill>
                <a:highlight>
                  <a:srgbClr val="C0C0C0"/>
                </a:highlight>
              </a:rPr>
              <a:t>2FGL</a:t>
            </a:r>
            <a:r>
              <a:rPr lang="en-US" sz="2400" dirty="0">
                <a:highlight>
                  <a:srgbClr val="C0C0C0"/>
                </a:highlight>
              </a:rPr>
              <a:t> (</a:t>
            </a:r>
            <a:r>
              <a:rPr lang="en-US" sz="2400" dirty="0">
                <a:solidFill>
                  <a:srgbClr val="FF40FF"/>
                </a:solidFill>
                <a:highlight>
                  <a:srgbClr val="C0C0C0"/>
                </a:highlight>
              </a:rPr>
              <a:t>magenta</a:t>
            </a:r>
            <a:r>
              <a:rPr lang="en-US" sz="2400" dirty="0">
                <a:highlight>
                  <a:srgbClr val="C0C0C0"/>
                </a:highlight>
              </a:rPr>
              <a:t>), </a:t>
            </a:r>
            <a:r>
              <a:rPr lang="en-US" sz="2400" dirty="0">
                <a:solidFill>
                  <a:srgbClr val="FFFF00"/>
                </a:solidFill>
                <a:highlight>
                  <a:srgbClr val="C0C0C0"/>
                </a:highlight>
              </a:rPr>
              <a:t>3FGL</a:t>
            </a:r>
            <a:r>
              <a:rPr lang="en-US" sz="2400" dirty="0">
                <a:highlight>
                  <a:srgbClr val="C0C0C0"/>
                </a:highlight>
              </a:rPr>
              <a:t> (</a:t>
            </a:r>
            <a:r>
              <a:rPr lang="en-US" sz="2400" dirty="0">
                <a:solidFill>
                  <a:srgbClr val="FFFC00"/>
                </a:solidFill>
                <a:highlight>
                  <a:srgbClr val="C0C0C0"/>
                </a:highlight>
              </a:rPr>
              <a:t>yellow</a:t>
            </a:r>
            <a:r>
              <a:rPr lang="en-US" sz="2400" dirty="0">
                <a:highlight>
                  <a:srgbClr val="C0C0C0"/>
                </a:highlight>
              </a:rPr>
              <a:t>), </a:t>
            </a:r>
            <a:r>
              <a:rPr lang="en-US" sz="2400" dirty="0">
                <a:solidFill>
                  <a:srgbClr val="FF2600"/>
                </a:solidFill>
                <a:highlight>
                  <a:srgbClr val="C0C0C0"/>
                </a:highlight>
              </a:rPr>
              <a:t>8-yr prelim </a:t>
            </a:r>
            <a:r>
              <a:rPr lang="en-US" sz="2400" dirty="0">
                <a:highlight>
                  <a:srgbClr val="C0C0C0"/>
                </a:highlight>
              </a:rPr>
              <a:t>(</a:t>
            </a:r>
            <a:r>
              <a:rPr lang="en-US" sz="2400" dirty="0">
                <a:solidFill>
                  <a:srgbClr val="FF2600"/>
                </a:solidFill>
                <a:highlight>
                  <a:srgbClr val="C0C0C0"/>
                </a:highlight>
              </a:rPr>
              <a:t>red</a:t>
            </a:r>
            <a:r>
              <a:rPr lang="en-US" sz="2400" dirty="0">
                <a:highlight>
                  <a:srgbClr val="C0C0C0"/>
                </a:highlight>
              </a:rPr>
              <a:t>), </a:t>
            </a:r>
            <a:r>
              <a:rPr lang="en-US" sz="2400" dirty="0">
                <a:solidFill>
                  <a:srgbClr val="0432FF"/>
                </a:solidFill>
                <a:highlight>
                  <a:srgbClr val="C0C0C0"/>
                </a:highlight>
              </a:rPr>
              <a:t>4FGL</a:t>
            </a:r>
            <a:r>
              <a:rPr lang="en-US" sz="2400" dirty="0">
                <a:highlight>
                  <a:srgbClr val="C0C0C0"/>
                </a:highlight>
              </a:rPr>
              <a:t> (</a:t>
            </a:r>
            <a:r>
              <a:rPr lang="en-US" sz="2400" dirty="0">
                <a:solidFill>
                  <a:srgbClr val="0432FF"/>
                </a:solidFill>
                <a:highlight>
                  <a:srgbClr val="C0C0C0"/>
                </a:highlight>
              </a:rPr>
              <a:t>blue</a:t>
            </a:r>
            <a:r>
              <a:rPr lang="en-US" sz="2400" dirty="0">
                <a:highlight>
                  <a:srgbClr val="C0C0C0"/>
                </a:highlight>
              </a:rPr>
              <a:t>) 95% confidence ellipses shown.  </a:t>
            </a:r>
          </a:p>
        </p:txBody>
      </p:sp>
    </p:spTree>
    <p:extLst>
      <p:ext uri="{BB962C8B-B14F-4D97-AF65-F5344CB8AC3E}">
        <p14:creationId xmlns:p14="http://schemas.microsoft.com/office/powerpoint/2010/main" val="22482412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A1B0197-EB83-7446-AED0-ACD07BDE458B}"/>
              </a:ext>
            </a:extLst>
          </p:cNvPr>
          <p:cNvPicPr>
            <a:picLocks noChangeAspect="1"/>
          </p:cNvPicPr>
          <p:nvPr/>
        </p:nvPicPr>
        <p:blipFill>
          <a:blip r:embed="rId2"/>
          <a:stretch>
            <a:fillRect/>
          </a:stretch>
        </p:blipFill>
        <p:spPr>
          <a:xfrm>
            <a:off x="169145" y="505657"/>
            <a:ext cx="8823488" cy="5477012"/>
          </a:xfrm>
          <a:prstGeom prst="rect">
            <a:avLst/>
          </a:prstGeom>
        </p:spPr>
      </p:pic>
      <p:sp>
        <p:nvSpPr>
          <p:cNvPr id="6" name="TextBox 5">
            <a:extLst>
              <a:ext uri="{FF2B5EF4-FFF2-40B4-BE49-F238E27FC236}">
                <a16:creationId xmlns:a16="http://schemas.microsoft.com/office/drawing/2014/main" id="{0CBB2D05-5C92-8C4F-A31C-344FB44F628D}"/>
              </a:ext>
            </a:extLst>
          </p:cNvPr>
          <p:cNvSpPr txBox="1"/>
          <p:nvPr/>
        </p:nvSpPr>
        <p:spPr>
          <a:xfrm>
            <a:off x="9040305" y="505657"/>
            <a:ext cx="2982550" cy="5693866"/>
          </a:xfrm>
          <a:prstGeom prst="rect">
            <a:avLst/>
          </a:prstGeom>
          <a:solidFill>
            <a:schemeClr val="bg1"/>
          </a:solidFill>
        </p:spPr>
        <p:txBody>
          <a:bodyPr wrap="square" rtlCol="0">
            <a:spAutoFit/>
          </a:bodyPr>
          <a:lstStyle/>
          <a:p>
            <a:pPr algn="just"/>
            <a:r>
              <a:rPr lang="en-US" sz="1400" dirty="0"/>
              <a:t>The 3 upper panels show the histograms for unIDed Galactic (|b|&lt;10 deg). Panels </a:t>
            </a:r>
            <a:r>
              <a:rPr lang="en-US" sz="1400" b="1" dirty="0"/>
              <a:t>a</a:t>
            </a:r>
            <a:r>
              <a:rPr lang="en-US" sz="1400" dirty="0"/>
              <a:t> and </a:t>
            </a:r>
            <a:r>
              <a:rPr lang="en-US" sz="1400" b="1" dirty="0"/>
              <a:t>b</a:t>
            </a:r>
            <a:r>
              <a:rPr lang="en-US" sz="1400" dirty="0"/>
              <a:t> show the histograms  of semimajor uncertainty ellipse for 3FGL and 4FGL sources. Panel  c shows the distribution of offsets between the unIDed 3FGL and 4FGL sources whose positions are &lt;10' from each other. The three bottom panels show the significance of the 3FGL LAT source (having a match in 4FGL within r&lt;10'; panel </a:t>
            </a:r>
            <a:r>
              <a:rPr lang="en-US" sz="1400" b="1" dirty="0"/>
              <a:t>d</a:t>
            </a:r>
            <a:r>
              <a:rPr lang="en-US" sz="1400" dirty="0"/>
              <a:t>) and the size of the uncertainty ellipse (in 3FGL and 4FLG, panels </a:t>
            </a:r>
            <a:r>
              <a:rPr lang="en-US" sz="1400" b="1" dirty="0"/>
              <a:t>e</a:t>
            </a:r>
            <a:r>
              <a:rPr lang="en-US" sz="1400" dirty="0"/>
              <a:t> and  </a:t>
            </a:r>
            <a:r>
              <a:rPr lang="en-US" sz="1400" b="1" dirty="0"/>
              <a:t>f</a:t>
            </a:r>
            <a:r>
              <a:rPr lang="en-US" sz="1400" dirty="0"/>
              <a:t>) as a function of separation between the 3FGL source and its best match in 4FGL. One can see that the offset between the 3FGL and 4FGL source does not depend noticeably on the 3FGL source significance and that the correlation between the source uncertainty ellipse size and the separation improves if the 4FGL positional uncertainty is used (i.e. localized 4FGL sources tend to be closer to their 3FGL predecessors).  </a:t>
            </a:r>
          </a:p>
        </p:txBody>
      </p:sp>
    </p:spTree>
    <p:extLst>
      <p:ext uri="{BB962C8B-B14F-4D97-AF65-F5344CB8AC3E}">
        <p14:creationId xmlns:p14="http://schemas.microsoft.com/office/powerpoint/2010/main" val="31856914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0">
            <a:extLst>
              <a:ext uri="{FF2B5EF4-FFF2-40B4-BE49-F238E27FC236}">
                <a16:creationId xmlns:a16="http://schemas.microsoft.com/office/drawing/2014/main" id="{8EAE1007-8E65-564E-B73C-F9D277B89514}"/>
              </a:ext>
            </a:extLst>
          </p:cNvPr>
          <p:cNvSpPr txBox="1">
            <a:spLocks noChangeArrowheads="1"/>
          </p:cNvSpPr>
          <p:nvPr/>
        </p:nvSpPr>
        <p:spPr bwMode="auto">
          <a:xfrm>
            <a:off x="0" y="167750"/>
            <a:ext cx="11959196" cy="1258806"/>
          </a:xfrm>
          <a:prstGeom prst="rect">
            <a:avLst/>
          </a:prstGeom>
          <a:solidFill>
            <a:srgbClr val="0070C0"/>
          </a:solidFill>
          <a:ln w="9525">
            <a:solidFill>
              <a:srgbClr val="C6BD4C"/>
            </a:solidFill>
            <a:miter lim="800000"/>
            <a:headEnd/>
            <a:tailEnd/>
          </a:ln>
        </p:spPr>
        <p:txBody>
          <a:bodyPr wrap="square"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lgn="ctr" eaLnBrk="1" hangingPunct="1">
              <a:spcBef>
                <a:spcPct val="0"/>
              </a:spcBef>
              <a:buFontTx/>
              <a:buNone/>
            </a:pPr>
            <a:r>
              <a:rPr lang="en-US" altLang="en-US" sz="5300" dirty="0">
                <a:solidFill>
                  <a:srgbClr val="FFFFFF"/>
                </a:solidFill>
              </a:rPr>
              <a:t>Investigated objects</a:t>
            </a:r>
          </a:p>
        </p:txBody>
      </p:sp>
      <p:pic>
        <p:nvPicPr>
          <p:cNvPr id="5" name="Picture 4">
            <a:extLst>
              <a:ext uri="{FF2B5EF4-FFF2-40B4-BE49-F238E27FC236}">
                <a16:creationId xmlns:a16="http://schemas.microsoft.com/office/drawing/2014/main" id="{1A951416-8CE0-214A-AE19-697D4283DCC2}"/>
              </a:ext>
            </a:extLst>
          </p:cNvPr>
          <p:cNvPicPr>
            <a:picLocks noChangeAspect="1"/>
          </p:cNvPicPr>
          <p:nvPr/>
        </p:nvPicPr>
        <p:blipFill>
          <a:blip r:embed="rId2"/>
          <a:stretch>
            <a:fillRect/>
          </a:stretch>
        </p:blipFill>
        <p:spPr>
          <a:xfrm>
            <a:off x="116281" y="2901462"/>
            <a:ext cx="11959438" cy="3230281"/>
          </a:xfrm>
          <a:prstGeom prst="rect">
            <a:avLst/>
          </a:prstGeom>
          <a:ln w="38100">
            <a:solidFill>
              <a:schemeClr val="tx1"/>
            </a:solidFill>
          </a:ln>
        </p:spPr>
      </p:pic>
    </p:spTree>
    <p:extLst>
      <p:ext uri="{BB962C8B-B14F-4D97-AF65-F5344CB8AC3E}">
        <p14:creationId xmlns:p14="http://schemas.microsoft.com/office/powerpoint/2010/main" val="1299763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0">
            <a:extLst>
              <a:ext uri="{FF2B5EF4-FFF2-40B4-BE49-F238E27FC236}">
                <a16:creationId xmlns:a16="http://schemas.microsoft.com/office/drawing/2014/main" id="{35F58D35-3FD2-FE41-99C0-BAA1413C269C}"/>
              </a:ext>
            </a:extLst>
          </p:cNvPr>
          <p:cNvSpPr txBox="1">
            <a:spLocks noChangeArrowheads="1"/>
          </p:cNvSpPr>
          <p:nvPr/>
        </p:nvSpPr>
        <p:spPr bwMode="auto">
          <a:xfrm>
            <a:off x="-200025" y="0"/>
            <a:ext cx="12392025" cy="1255713"/>
          </a:xfrm>
          <a:prstGeom prst="rect">
            <a:avLst/>
          </a:prstGeom>
          <a:solidFill>
            <a:srgbClr val="0070C0"/>
          </a:solidFill>
          <a:ln w="9525">
            <a:solidFill>
              <a:srgbClr val="C6BD4C"/>
            </a:solidFill>
            <a:miter lim="800000"/>
            <a:headEnd/>
            <a:tailEnd/>
          </a:ln>
        </p:spPr>
        <p:txBody>
          <a:bodyPr wrap="square"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lgn="ctr">
              <a:spcBef>
                <a:spcPct val="0"/>
              </a:spcBef>
              <a:buNone/>
            </a:pPr>
            <a:r>
              <a:rPr lang="en-US" altLang="en-US" sz="5300" dirty="0">
                <a:solidFill>
                  <a:srgbClr val="FFFFFF"/>
                </a:solidFill>
              </a:rPr>
              <a:t>4FGL J1015.5-6030</a:t>
            </a:r>
          </a:p>
        </p:txBody>
      </p:sp>
      <p:sp>
        <p:nvSpPr>
          <p:cNvPr id="5" name="TextBox 9">
            <a:extLst>
              <a:ext uri="{FF2B5EF4-FFF2-40B4-BE49-F238E27FC236}">
                <a16:creationId xmlns:a16="http://schemas.microsoft.com/office/drawing/2014/main" id="{887BDE19-425C-B640-932D-9C1BD29F6654}"/>
              </a:ext>
            </a:extLst>
          </p:cNvPr>
          <p:cNvSpPr txBox="1">
            <a:spLocks noChangeArrowheads="1"/>
          </p:cNvSpPr>
          <p:nvPr/>
        </p:nvSpPr>
        <p:spPr bwMode="auto">
          <a:xfrm>
            <a:off x="-225213" y="1113993"/>
            <a:ext cx="2835410" cy="5829288"/>
          </a:xfrm>
          <a:prstGeom prst="rect">
            <a:avLst/>
          </a:prstGeom>
          <a:solidFill>
            <a:schemeClr val="bg1"/>
          </a:solidFill>
          <a:ln w="9525">
            <a:solidFill>
              <a:srgbClr val="3E0000"/>
            </a:solidFill>
            <a:miter lim="800000"/>
            <a:headEnd/>
            <a:tailEnd/>
          </a:ln>
        </p:spPr>
        <p:txBody>
          <a:bodyPr wrap="square"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lgn="just">
              <a:spcBef>
                <a:spcPct val="0"/>
              </a:spcBef>
              <a:buNone/>
            </a:pPr>
            <a:r>
              <a:rPr lang="en-US" altLang="en-US" sz="1400" dirty="0">
                <a:latin typeface="Arial Bold" charset="0"/>
              </a:rPr>
              <a:t>A 2-ks CXO AXIS exposure resolves the bright source into an </a:t>
            </a:r>
            <a:r>
              <a:rPr lang="en-US" altLang="en-US" sz="1400" b="1" dirty="0">
                <a:latin typeface="Arial Bold" charset="0"/>
              </a:rPr>
              <a:t>extended nebula </a:t>
            </a:r>
            <a:r>
              <a:rPr lang="en-US" altLang="en-US" sz="1400" dirty="0">
                <a:latin typeface="Arial Bold" charset="0"/>
              </a:rPr>
              <a:t>with a hard spectrum and a point source. The point source has neither NIR nor radio counterpart. The XMM-Newton EPIC spectrum of the bright  source (including compact nebula seen in the CXO image) fits well an absorbed </a:t>
            </a:r>
            <a:r>
              <a:rPr lang="en-US" altLang="en-US" sz="1400" dirty="0" err="1">
                <a:latin typeface="Arial Bold" charset="0"/>
              </a:rPr>
              <a:t>blackbody+power-law</a:t>
            </a:r>
            <a:r>
              <a:rPr lang="en-US" altLang="en-US" sz="1400" dirty="0">
                <a:latin typeface="Arial Bold" charset="0"/>
              </a:rPr>
              <a:t> (BB+PL) model. Likely classification is a </a:t>
            </a:r>
            <a:r>
              <a:rPr lang="en-US" altLang="en-US" sz="1400" b="1" dirty="0">
                <a:latin typeface="Arial Bold" charset="0"/>
              </a:rPr>
              <a:t>young pulsar with a pulsar wind nebula</a:t>
            </a:r>
            <a:r>
              <a:rPr lang="en-US" altLang="en-US" sz="1400" dirty="0">
                <a:latin typeface="Arial Bold" charset="0"/>
              </a:rPr>
              <a:t>. No pulsations are seen in EPIC </a:t>
            </a:r>
            <a:r>
              <a:rPr lang="en-US" altLang="en-US" sz="1400" dirty="0" err="1">
                <a:latin typeface="Arial Bold" charset="0"/>
              </a:rPr>
              <a:t>pn</a:t>
            </a:r>
            <a:r>
              <a:rPr lang="en-US" altLang="en-US" sz="1400" dirty="0">
                <a:latin typeface="Arial Bold" charset="0"/>
              </a:rPr>
              <a:t> but the </a:t>
            </a:r>
            <a:r>
              <a:rPr lang="en-US" altLang="en-US" sz="1400" dirty="0" err="1">
                <a:latin typeface="Arial Bold" charset="0"/>
              </a:rPr>
              <a:t>pn</a:t>
            </a:r>
            <a:r>
              <a:rPr lang="en-US" altLang="en-US" sz="1400" dirty="0">
                <a:latin typeface="Arial Bold" charset="0"/>
              </a:rPr>
              <a:t> time resolution was limited to 72 </a:t>
            </a:r>
            <a:r>
              <a:rPr lang="en-US" altLang="en-US" sz="1400" dirty="0" err="1">
                <a:latin typeface="Arial Bold" charset="0"/>
              </a:rPr>
              <a:t>ms.</a:t>
            </a:r>
            <a:r>
              <a:rPr lang="en-US" altLang="en-US" sz="1400" dirty="0">
                <a:latin typeface="Arial Bold" charset="0"/>
              </a:rPr>
              <a:t> Further observations are proposed this year.</a:t>
            </a:r>
          </a:p>
        </p:txBody>
      </p:sp>
      <p:sp>
        <p:nvSpPr>
          <p:cNvPr id="6" name="TextBox 5">
            <a:extLst>
              <a:ext uri="{FF2B5EF4-FFF2-40B4-BE49-F238E27FC236}">
                <a16:creationId xmlns:a16="http://schemas.microsoft.com/office/drawing/2014/main" id="{7CE08344-C23A-4B49-8BF7-9A8FBB2C001C}"/>
              </a:ext>
            </a:extLst>
          </p:cNvPr>
          <p:cNvSpPr txBox="1"/>
          <p:nvPr/>
        </p:nvSpPr>
        <p:spPr>
          <a:xfrm>
            <a:off x="4374037" y="4779390"/>
            <a:ext cx="184731" cy="369332"/>
          </a:xfrm>
          <a:prstGeom prst="rect">
            <a:avLst/>
          </a:prstGeom>
          <a:noFill/>
        </p:spPr>
        <p:txBody>
          <a:bodyPr wrap="none" rtlCol="0">
            <a:spAutoFit/>
          </a:bodyPr>
          <a:lstStyle/>
          <a:p>
            <a:endParaRPr lang="en-US" dirty="0"/>
          </a:p>
        </p:txBody>
      </p:sp>
      <p:pic>
        <p:nvPicPr>
          <p:cNvPr id="20" name="Picture 19">
            <a:extLst>
              <a:ext uri="{FF2B5EF4-FFF2-40B4-BE49-F238E27FC236}">
                <a16:creationId xmlns:a16="http://schemas.microsoft.com/office/drawing/2014/main" id="{E66C7152-694D-A644-A4B3-54EBAE23F293}"/>
              </a:ext>
            </a:extLst>
          </p:cNvPr>
          <p:cNvPicPr>
            <a:picLocks noChangeAspect="1"/>
          </p:cNvPicPr>
          <p:nvPr/>
        </p:nvPicPr>
        <p:blipFill>
          <a:blip r:embed="rId2"/>
          <a:stretch>
            <a:fillRect/>
          </a:stretch>
        </p:blipFill>
        <p:spPr>
          <a:xfrm>
            <a:off x="4595040" y="1210247"/>
            <a:ext cx="7335873" cy="5647753"/>
          </a:xfrm>
          <a:prstGeom prst="rect">
            <a:avLst/>
          </a:prstGeom>
        </p:spPr>
      </p:pic>
    </p:spTree>
    <p:extLst>
      <p:ext uri="{BB962C8B-B14F-4D97-AF65-F5344CB8AC3E}">
        <p14:creationId xmlns:p14="http://schemas.microsoft.com/office/powerpoint/2010/main" val="24752994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0">
            <a:extLst>
              <a:ext uri="{FF2B5EF4-FFF2-40B4-BE49-F238E27FC236}">
                <a16:creationId xmlns:a16="http://schemas.microsoft.com/office/drawing/2014/main" id="{7B0DE168-3B03-D446-A239-DD3B7D9E86E7}"/>
              </a:ext>
            </a:extLst>
          </p:cNvPr>
          <p:cNvSpPr txBox="1">
            <a:spLocks noChangeArrowheads="1"/>
          </p:cNvSpPr>
          <p:nvPr/>
        </p:nvSpPr>
        <p:spPr bwMode="auto">
          <a:xfrm>
            <a:off x="0" y="0"/>
            <a:ext cx="12192000" cy="1255713"/>
          </a:xfrm>
          <a:prstGeom prst="rect">
            <a:avLst/>
          </a:prstGeom>
          <a:solidFill>
            <a:srgbClr val="0070C0"/>
          </a:solidFill>
          <a:ln w="9525">
            <a:solidFill>
              <a:srgbClr val="C6BD4C"/>
            </a:solidFill>
            <a:miter lim="800000"/>
            <a:headEnd/>
            <a:tailEnd/>
          </a:ln>
        </p:spPr>
        <p:txBody>
          <a:bodyPr wrap="square"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lgn="ctr">
              <a:spcBef>
                <a:spcPct val="0"/>
              </a:spcBef>
              <a:buNone/>
            </a:pPr>
            <a:r>
              <a:rPr lang="en-US" altLang="en-US" sz="5300" dirty="0">
                <a:solidFill>
                  <a:srgbClr val="FFFFFF"/>
                </a:solidFill>
              </a:rPr>
              <a:t>4FGL J0212.1+5321 (not really </a:t>
            </a:r>
            <a:r>
              <a:rPr lang="en-US" altLang="en-US" sz="5300" dirty="0" err="1">
                <a:solidFill>
                  <a:srgbClr val="FFFFFF"/>
                </a:solidFill>
              </a:rPr>
              <a:t>unIDed</a:t>
            </a:r>
            <a:r>
              <a:rPr lang="en-US" altLang="en-US" sz="5300" dirty="0">
                <a:solidFill>
                  <a:srgbClr val="FFFFFF"/>
                </a:solidFill>
              </a:rPr>
              <a:t> !) </a:t>
            </a:r>
          </a:p>
        </p:txBody>
      </p:sp>
      <p:sp>
        <p:nvSpPr>
          <p:cNvPr id="7" name="TextBox 9">
            <a:extLst>
              <a:ext uri="{FF2B5EF4-FFF2-40B4-BE49-F238E27FC236}">
                <a16:creationId xmlns:a16="http://schemas.microsoft.com/office/drawing/2014/main" id="{9C18F818-DED4-2349-A1C0-385DE8C7E36A}"/>
              </a:ext>
            </a:extLst>
          </p:cNvPr>
          <p:cNvSpPr txBox="1">
            <a:spLocks noChangeArrowheads="1"/>
          </p:cNvSpPr>
          <p:nvPr/>
        </p:nvSpPr>
        <p:spPr bwMode="auto">
          <a:xfrm>
            <a:off x="0" y="1792866"/>
            <a:ext cx="2978727" cy="4136517"/>
          </a:xfrm>
          <a:prstGeom prst="rect">
            <a:avLst/>
          </a:prstGeom>
          <a:solidFill>
            <a:schemeClr val="bg1"/>
          </a:solidFill>
          <a:ln w="9525">
            <a:solidFill>
              <a:srgbClr val="3E0000"/>
            </a:solidFill>
            <a:miter lim="800000"/>
            <a:headEnd/>
            <a:tailEnd/>
          </a:ln>
        </p:spPr>
        <p:txBody>
          <a:bodyPr wrap="square" lIns="438912" tIns="219456" rIns="438912" bIns="219456">
            <a:spAutoFit/>
          </a:bodyPr>
          <a:lstStyle>
            <a:lvl1pPr>
              <a:spcBef>
                <a:spcPct val="20000"/>
              </a:spcBef>
              <a:buFont typeface="Arial" panose="020B0604020202020204" pitchFamily="34" charset="0"/>
              <a:buChar char="•"/>
              <a:defRPr sz="15400">
                <a:solidFill>
                  <a:schemeClr val="tx1"/>
                </a:solidFill>
                <a:latin typeface="Calibri" panose="020F0502020204030204" pitchFamily="34" charset="0"/>
                <a:ea typeface="ＭＳ Ｐゴシック" panose="020B0600070205080204" pitchFamily="34" charset="-128"/>
              </a:defRPr>
            </a:lvl1pPr>
            <a:lvl2pPr marL="37931725" indent="-37474525">
              <a:spcBef>
                <a:spcPct val="20000"/>
              </a:spcBef>
              <a:buFont typeface="Arial" panose="020B0604020202020204" pitchFamily="34" charset="0"/>
              <a:buChar char="–"/>
              <a:defRPr sz="13400">
                <a:solidFill>
                  <a:schemeClr val="tx1"/>
                </a:solidFill>
                <a:latin typeface="Calibri" panose="020F0502020204030204" pitchFamily="34" charset="0"/>
                <a:ea typeface="ＭＳ Ｐゴシック" panose="020B0600070205080204" pitchFamily="34" charset="-128"/>
              </a:defRPr>
            </a:lvl2pPr>
            <a:lvl3pPr marL="5486400" indent="-1096963">
              <a:spcBef>
                <a:spcPct val="20000"/>
              </a:spcBef>
              <a:buFont typeface="Arial" panose="020B0604020202020204" pitchFamily="34" charset="0"/>
              <a:buChar char="•"/>
              <a:defRPr sz="11500">
                <a:solidFill>
                  <a:schemeClr val="tx1"/>
                </a:solidFill>
                <a:latin typeface="Calibri" panose="020F0502020204030204" pitchFamily="34" charset="0"/>
                <a:ea typeface="ＭＳ Ｐゴシック" panose="020B0600070205080204" pitchFamily="34" charset="-128"/>
              </a:defRPr>
            </a:lvl3pPr>
            <a:lvl4pPr marL="7680325"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4pPr>
            <a:lvl5pPr marL="9874250" indent="-1096963">
              <a:spcBef>
                <a:spcPct val="20000"/>
              </a:spcBef>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5pPr>
            <a:lvl6pPr marL="103314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6pPr>
            <a:lvl7pPr marL="107886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7pPr>
            <a:lvl8pPr marL="112458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8pPr>
            <a:lvl9pPr marL="11703050" indent="-1096963" defTabSz="2193925" eaLnBrk="0" fontAlgn="base" hangingPunct="0">
              <a:spcBef>
                <a:spcPct val="20000"/>
              </a:spcBef>
              <a:spcAft>
                <a:spcPct val="0"/>
              </a:spcAft>
              <a:buFont typeface="Arial" panose="020B0604020202020204" pitchFamily="34" charset="0"/>
              <a:buChar char="»"/>
              <a:defRPr sz="9600">
                <a:solidFill>
                  <a:schemeClr val="tx1"/>
                </a:solidFill>
                <a:latin typeface="Calibri" panose="020F0502020204030204" pitchFamily="34" charset="0"/>
                <a:ea typeface="ＭＳ Ｐゴシック" panose="020B0600070205080204" pitchFamily="34" charset="-128"/>
              </a:defRPr>
            </a:lvl9pPr>
          </a:lstStyle>
          <a:p>
            <a:pPr algn="just">
              <a:spcBef>
                <a:spcPct val="0"/>
              </a:spcBef>
              <a:buNone/>
            </a:pPr>
            <a:r>
              <a:rPr lang="en-US" altLang="en-US" sz="1600" dirty="0">
                <a:latin typeface="Arial" panose="020B0604020202020204" pitchFamily="34" charset="0"/>
                <a:cs typeface="Arial" panose="020B0604020202020204" pitchFamily="34" charset="0"/>
              </a:rPr>
              <a:t>This source is listed as unknown in 4FGL so it got selected for the analysis. However, we quickly realized that it a know source – a redback candidate (no pulsations reported yet) based on optical identification of 21-hr binary with low-mass companion (Linares et al. 2016).  CXO position allowed for identification.</a:t>
            </a:r>
          </a:p>
        </p:txBody>
      </p:sp>
      <p:pic>
        <p:nvPicPr>
          <p:cNvPr id="8" name="Picture 7">
            <a:extLst>
              <a:ext uri="{FF2B5EF4-FFF2-40B4-BE49-F238E27FC236}">
                <a16:creationId xmlns:a16="http://schemas.microsoft.com/office/drawing/2014/main" id="{3008F1F9-20BA-FD40-8A8F-04C4D575A5AF}"/>
              </a:ext>
            </a:extLst>
          </p:cNvPr>
          <p:cNvPicPr>
            <a:picLocks noChangeAspect="1"/>
          </p:cNvPicPr>
          <p:nvPr/>
        </p:nvPicPr>
        <p:blipFill>
          <a:blip r:embed="rId2"/>
          <a:stretch>
            <a:fillRect/>
          </a:stretch>
        </p:blipFill>
        <p:spPr>
          <a:xfrm>
            <a:off x="3983759" y="2304473"/>
            <a:ext cx="7632700" cy="2692400"/>
          </a:xfrm>
          <a:prstGeom prst="rect">
            <a:avLst/>
          </a:prstGeom>
        </p:spPr>
      </p:pic>
    </p:spTree>
    <p:extLst>
      <p:ext uri="{BB962C8B-B14F-4D97-AF65-F5344CB8AC3E}">
        <p14:creationId xmlns:p14="http://schemas.microsoft.com/office/powerpoint/2010/main" val="4738851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305</TotalTime>
  <Words>1052</Words>
  <Application>Microsoft Macintosh PowerPoint</Application>
  <PresentationFormat>Widescreen</PresentationFormat>
  <Paragraphs>32</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Arial Bold</vt:lpstr>
      <vt:lpstr>Calibri</vt:lpstr>
      <vt:lpstr>Calibri Light</vt:lpstr>
      <vt:lpstr>Office Theme</vt:lpstr>
      <vt:lpstr>Identifying Fermi LAT sources with X-ray and multiwavelength data.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Kargaltsev, Oleg Y.</dc:creator>
  <cp:lastModifiedBy>Kargaltsev, Oleg Y.</cp:lastModifiedBy>
  <cp:revision>5</cp:revision>
  <dcterms:created xsi:type="dcterms:W3CDTF">2019-03-17T14:05:23Z</dcterms:created>
  <dcterms:modified xsi:type="dcterms:W3CDTF">2019-03-17T19:11:18Z</dcterms:modified>
</cp:coreProperties>
</file>

<file path=docProps/thumbnail.jpeg>
</file>